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72"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9401" autoAdjust="0"/>
  </p:normalViewPr>
  <p:slideViewPr>
    <p:cSldViewPr>
      <p:cViewPr>
        <p:scale>
          <a:sx n="72" d="100"/>
          <a:sy n="72" d="100"/>
        </p:scale>
        <p:origin x="-450" y="1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E76194-436E-4A2A-82A8-47ABC015D7B9}" type="datetimeFigureOut">
              <a:rPr lang="en-GB" smtClean="0"/>
              <a:t>09/09/2014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39B1A4-007F-48CC-BC21-14E4830EDF1D}" type="slidenum">
              <a:rPr lang="en-GB" smtClean="0"/>
              <a:t>‹#›</a:t>
            </a:fld>
            <a:endParaRPr lang="en-GB"/>
          </a:p>
        </p:txBody>
      </p:sp>
    </p:spTree>
    <p:extLst>
      <p:ext uri="{BB962C8B-B14F-4D97-AF65-F5344CB8AC3E}">
        <p14:creationId xmlns:p14="http://schemas.microsoft.com/office/powerpoint/2010/main" val="145463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pPr marL="228600" indent="-228600">
              <a:buAutoNum type="arabicPeriod"/>
            </a:pPr>
            <a:endParaRPr lang="en-GB" baseline="0" dirty="0" smtClean="0"/>
          </a:p>
          <a:p>
            <a:pPr marL="228600" indent="-228600">
              <a:buAutoNum type="arabicPeriod"/>
            </a:pPr>
            <a:endParaRPr lang="en-GB" baseline="0" dirty="0" smtClean="0"/>
          </a:p>
          <a:p>
            <a:pPr marL="228600" indent="-228600">
              <a:buAutoNum type="arabicPeriod"/>
            </a:pPr>
            <a:endParaRPr lang="en-GB" baseline="0" dirty="0" smtClean="0"/>
          </a:p>
          <a:p>
            <a:pPr marL="228600" indent="-228600">
              <a:buAutoNum type="arabicPeriod"/>
            </a:pPr>
            <a:endParaRPr lang="en-GB" baseline="0" dirty="0" smtClean="0"/>
          </a:p>
        </p:txBody>
      </p:sp>
      <p:sp>
        <p:nvSpPr>
          <p:cNvPr id="4" name="Slide Number Placeholder 3"/>
          <p:cNvSpPr>
            <a:spLocks noGrp="1"/>
          </p:cNvSpPr>
          <p:nvPr>
            <p:ph type="sldNum" sz="quarter" idx="10"/>
          </p:nvPr>
        </p:nvSpPr>
        <p:spPr/>
        <p:txBody>
          <a:bodyPr/>
          <a:lstStyle/>
          <a:p>
            <a:fld id="{8839B1A4-007F-48CC-BC21-14E4830EDF1D}" type="slidenum">
              <a:rPr lang="en-GB" smtClean="0"/>
              <a:t>1</a:t>
            </a:fld>
            <a:endParaRPr lang="en-GB"/>
          </a:p>
        </p:txBody>
      </p:sp>
    </p:spTree>
    <p:extLst>
      <p:ext uri="{BB962C8B-B14F-4D97-AF65-F5344CB8AC3E}">
        <p14:creationId xmlns:p14="http://schemas.microsoft.com/office/powerpoint/2010/main" val="124340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Information based on HTA</a:t>
            </a:r>
            <a:r>
              <a:rPr lang="en-GB" baseline="0" dirty="0" smtClean="0"/>
              <a:t> Garden Retail market Analysis 2014 and DEFRA Glasshouse Survey 2012</a:t>
            </a:r>
            <a:endParaRPr lang="en-GB" dirty="0"/>
          </a:p>
        </p:txBody>
      </p:sp>
      <p:sp>
        <p:nvSpPr>
          <p:cNvPr id="4" name="Slide Number Placeholder 3"/>
          <p:cNvSpPr>
            <a:spLocks noGrp="1"/>
          </p:cNvSpPr>
          <p:nvPr>
            <p:ph type="sldNum" sz="quarter" idx="10"/>
          </p:nvPr>
        </p:nvSpPr>
        <p:spPr/>
        <p:txBody>
          <a:bodyPr/>
          <a:lstStyle/>
          <a:p>
            <a:fld id="{8839B1A4-007F-48CC-BC21-14E4830EDF1D}" type="slidenum">
              <a:rPr lang="en-GB" smtClean="0"/>
              <a:t>3</a:t>
            </a:fld>
            <a:endParaRPr lang="en-GB"/>
          </a:p>
        </p:txBody>
      </p:sp>
    </p:spTree>
    <p:extLst>
      <p:ext uri="{BB962C8B-B14F-4D97-AF65-F5344CB8AC3E}">
        <p14:creationId xmlns:p14="http://schemas.microsoft.com/office/powerpoint/2010/main" val="251731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39B1A4-007F-48CC-BC21-14E4830EDF1D}" type="slidenum">
              <a:rPr lang="en-GB" smtClean="0"/>
              <a:t>5</a:t>
            </a:fld>
            <a:endParaRPr lang="en-GB"/>
          </a:p>
        </p:txBody>
      </p:sp>
    </p:spTree>
    <p:extLst>
      <p:ext uri="{BB962C8B-B14F-4D97-AF65-F5344CB8AC3E}">
        <p14:creationId xmlns:p14="http://schemas.microsoft.com/office/powerpoint/2010/main" val="2557104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39B1A4-007F-48CC-BC21-14E4830EDF1D}" type="slidenum">
              <a:rPr lang="en-GB" smtClean="0"/>
              <a:t>7</a:t>
            </a:fld>
            <a:endParaRPr lang="en-GB"/>
          </a:p>
        </p:txBody>
      </p:sp>
    </p:spTree>
    <p:extLst>
      <p:ext uri="{BB962C8B-B14F-4D97-AF65-F5344CB8AC3E}">
        <p14:creationId xmlns:p14="http://schemas.microsoft.com/office/powerpoint/2010/main" val="3188582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Our children regularly walk into Moggerhanger and home and the footpath would be a 'safe walk ' without motorised traffic.  In view of the obesity epidemic, surely a 15 minute daily walk should be encouraged. </a:t>
            </a:r>
          </a:p>
          <a:p>
            <a:r>
              <a:rPr lang="en-GB" dirty="0" smtClean="0"/>
              <a:t> </a:t>
            </a:r>
            <a:endParaRPr lang="en-GB" dirty="0"/>
          </a:p>
        </p:txBody>
      </p:sp>
      <p:sp>
        <p:nvSpPr>
          <p:cNvPr id="4" name="Slide Number Placeholder 3"/>
          <p:cNvSpPr>
            <a:spLocks noGrp="1"/>
          </p:cNvSpPr>
          <p:nvPr>
            <p:ph type="sldNum" sz="quarter" idx="10"/>
          </p:nvPr>
        </p:nvSpPr>
        <p:spPr/>
        <p:txBody>
          <a:bodyPr/>
          <a:lstStyle/>
          <a:p>
            <a:fld id="{8839B1A4-007F-48CC-BC21-14E4830EDF1D}" type="slidenum">
              <a:rPr lang="en-GB" smtClean="0"/>
              <a:t>15</a:t>
            </a:fld>
            <a:endParaRPr lang="en-GB"/>
          </a:p>
        </p:txBody>
      </p:sp>
    </p:spTree>
    <p:extLst>
      <p:ext uri="{BB962C8B-B14F-4D97-AF65-F5344CB8AC3E}">
        <p14:creationId xmlns:p14="http://schemas.microsoft.com/office/powerpoint/2010/main" val="2663108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839B1A4-007F-48CC-BC21-14E4830EDF1D}" type="slidenum">
              <a:rPr lang="en-GB" smtClean="0"/>
              <a:t>18</a:t>
            </a:fld>
            <a:endParaRPr lang="en-GB"/>
          </a:p>
        </p:txBody>
      </p:sp>
    </p:spTree>
    <p:extLst>
      <p:ext uri="{BB962C8B-B14F-4D97-AF65-F5344CB8AC3E}">
        <p14:creationId xmlns:p14="http://schemas.microsoft.com/office/powerpoint/2010/main" val="2780438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935BC24-A421-435A-9ADE-61C9398C79D5}" type="datetimeFigureOut">
              <a:rPr lang="en-GB" smtClean="0"/>
              <a:t>09/09/2014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F73DC5-882A-41EB-93D4-C875DC6D28CC}" type="slidenum">
              <a:rPr lang="en-GB" smtClean="0"/>
              <a:t>‹#›</a:t>
            </a:fld>
            <a:endParaRPr lang="en-GB"/>
          </a:p>
        </p:txBody>
      </p:sp>
    </p:spTree>
    <p:extLst>
      <p:ext uri="{BB962C8B-B14F-4D97-AF65-F5344CB8AC3E}">
        <p14:creationId xmlns:p14="http://schemas.microsoft.com/office/powerpoint/2010/main" val="340216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35BC24-A421-435A-9ADE-61C9398C79D5}" type="datetimeFigureOut">
              <a:rPr lang="en-GB" smtClean="0"/>
              <a:t>09/09/2014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F73DC5-882A-41EB-93D4-C875DC6D28CC}" type="slidenum">
              <a:rPr lang="en-GB" smtClean="0"/>
              <a:t>‹#›</a:t>
            </a:fld>
            <a:endParaRPr lang="en-GB"/>
          </a:p>
        </p:txBody>
      </p:sp>
    </p:spTree>
    <p:extLst>
      <p:ext uri="{BB962C8B-B14F-4D97-AF65-F5344CB8AC3E}">
        <p14:creationId xmlns:p14="http://schemas.microsoft.com/office/powerpoint/2010/main" val="378979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35BC24-A421-435A-9ADE-61C9398C79D5}" type="datetimeFigureOut">
              <a:rPr lang="en-GB" smtClean="0"/>
              <a:t>09/09/2014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F73DC5-882A-41EB-93D4-C875DC6D28CC}" type="slidenum">
              <a:rPr lang="en-GB" smtClean="0"/>
              <a:t>‹#›</a:t>
            </a:fld>
            <a:endParaRPr lang="en-GB"/>
          </a:p>
        </p:txBody>
      </p:sp>
    </p:spTree>
    <p:extLst>
      <p:ext uri="{BB962C8B-B14F-4D97-AF65-F5344CB8AC3E}">
        <p14:creationId xmlns:p14="http://schemas.microsoft.com/office/powerpoint/2010/main" val="325554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35BC24-A421-435A-9ADE-61C9398C79D5}" type="datetimeFigureOut">
              <a:rPr lang="en-GB" smtClean="0"/>
              <a:t>09/09/2014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F73DC5-882A-41EB-93D4-C875DC6D28CC}" type="slidenum">
              <a:rPr lang="en-GB" smtClean="0"/>
              <a:t>‹#›</a:t>
            </a:fld>
            <a:endParaRPr lang="en-GB"/>
          </a:p>
        </p:txBody>
      </p:sp>
    </p:spTree>
    <p:extLst>
      <p:ext uri="{BB962C8B-B14F-4D97-AF65-F5344CB8AC3E}">
        <p14:creationId xmlns:p14="http://schemas.microsoft.com/office/powerpoint/2010/main" val="339290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35BC24-A421-435A-9ADE-61C9398C79D5}" type="datetimeFigureOut">
              <a:rPr lang="en-GB" smtClean="0"/>
              <a:t>09/09/2014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F73DC5-882A-41EB-93D4-C875DC6D28CC}" type="slidenum">
              <a:rPr lang="en-GB" smtClean="0"/>
              <a:t>‹#›</a:t>
            </a:fld>
            <a:endParaRPr lang="en-GB"/>
          </a:p>
        </p:txBody>
      </p:sp>
    </p:spTree>
    <p:extLst>
      <p:ext uri="{BB962C8B-B14F-4D97-AF65-F5344CB8AC3E}">
        <p14:creationId xmlns:p14="http://schemas.microsoft.com/office/powerpoint/2010/main" val="2710642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935BC24-A421-435A-9ADE-61C9398C79D5}" type="datetimeFigureOut">
              <a:rPr lang="en-GB" smtClean="0"/>
              <a:t>09/09/2014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F73DC5-882A-41EB-93D4-C875DC6D28CC}" type="slidenum">
              <a:rPr lang="en-GB" smtClean="0"/>
              <a:t>‹#›</a:t>
            </a:fld>
            <a:endParaRPr lang="en-GB"/>
          </a:p>
        </p:txBody>
      </p:sp>
    </p:spTree>
    <p:extLst>
      <p:ext uri="{BB962C8B-B14F-4D97-AF65-F5344CB8AC3E}">
        <p14:creationId xmlns:p14="http://schemas.microsoft.com/office/powerpoint/2010/main" val="1620447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935BC24-A421-435A-9ADE-61C9398C79D5}" type="datetimeFigureOut">
              <a:rPr lang="en-GB" smtClean="0"/>
              <a:t>09/09/2014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F73DC5-882A-41EB-93D4-C875DC6D28CC}" type="slidenum">
              <a:rPr lang="en-GB" smtClean="0"/>
              <a:t>‹#›</a:t>
            </a:fld>
            <a:endParaRPr lang="en-GB"/>
          </a:p>
        </p:txBody>
      </p:sp>
    </p:spTree>
    <p:extLst>
      <p:ext uri="{BB962C8B-B14F-4D97-AF65-F5344CB8AC3E}">
        <p14:creationId xmlns:p14="http://schemas.microsoft.com/office/powerpoint/2010/main" val="101323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935BC24-A421-435A-9ADE-61C9398C79D5}" type="datetimeFigureOut">
              <a:rPr lang="en-GB" smtClean="0"/>
              <a:t>09/09/2014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F73DC5-882A-41EB-93D4-C875DC6D28CC}" type="slidenum">
              <a:rPr lang="en-GB" smtClean="0"/>
              <a:t>‹#›</a:t>
            </a:fld>
            <a:endParaRPr lang="en-GB"/>
          </a:p>
        </p:txBody>
      </p:sp>
    </p:spTree>
    <p:extLst>
      <p:ext uri="{BB962C8B-B14F-4D97-AF65-F5344CB8AC3E}">
        <p14:creationId xmlns:p14="http://schemas.microsoft.com/office/powerpoint/2010/main" val="108275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5BC24-A421-435A-9ADE-61C9398C79D5}" type="datetimeFigureOut">
              <a:rPr lang="en-GB" smtClean="0"/>
              <a:t>09/09/2014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F73DC5-882A-41EB-93D4-C875DC6D28CC}" type="slidenum">
              <a:rPr lang="en-GB" smtClean="0"/>
              <a:t>‹#›</a:t>
            </a:fld>
            <a:endParaRPr lang="en-GB"/>
          </a:p>
        </p:txBody>
      </p:sp>
    </p:spTree>
    <p:extLst>
      <p:ext uri="{BB962C8B-B14F-4D97-AF65-F5344CB8AC3E}">
        <p14:creationId xmlns:p14="http://schemas.microsoft.com/office/powerpoint/2010/main" val="132447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5BC24-A421-435A-9ADE-61C9398C79D5}" type="datetimeFigureOut">
              <a:rPr lang="en-GB" smtClean="0"/>
              <a:t>09/09/2014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F73DC5-882A-41EB-93D4-C875DC6D28CC}" type="slidenum">
              <a:rPr lang="en-GB" smtClean="0"/>
              <a:t>‹#›</a:t>
            </a:fld>
            <a:endParaRPr lang="en-GB"/>
          </a:p>
        </p:txBody>
      </p:sp>
    </p:spTree>
    <p:extLst>
      <p:ext uri="{BB962C8B-B14F-4D97-AF65-F5344CB8AC3E}">
        <p14:creationId xmlns:p14="http://schemas.microsoft.com/office/powerpoint/2010/main" val="358389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5BC24-A421-435A-9ADE-61C9398C79D5}" type="datetimeFigureOut">
              <a:rPr lang="en-GB" smtClean="0"/>
              <a:t>09/09/2014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F73DC5-882A-41EB-93D4-C875DC6D28CC}" type="slidenum">
              <a:rPr lang="en-GB" smtClean="0"/>
              <a:t>‹#›</a:t>
            </a:fld>
            <a:endParaRPr lang="en-GB"/>
          </a:p>
        </p:txBody>
      </p:sp>
    </p:spTree>
    <p:extLst>
      <p:ext uri="{BB962C8B-B14F-4D97-AF65-F5344CB8AC3E}">
        <p14:creationId xmlns:p14="http://schemas.microsoft.com/office/powerpoint/2010/main" val="285855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5BC24-A421-435A-9ADE-61C9398C79D5}" type="datetimeFigureOut">
              <a:rPr lang="en-GB" smtClean="0"/>
              <a:t>09/09/2014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73DC5-882A-41EB-93D4-C875DC6D28CC}" type="slidenum">
              <a:rPr lang="en-GB" smtClean="0"/>
              <a:t>‹#›</a:t>
            </a:fld>
            <a:endParaRPr lang="en-GB"/>
          </a:p>
        </p:txBody>
      </p:sp>
    </p:spTree>
    <p:extLst>
      <p:ext uri="{BB962C8B-B14F-4D97-AF65-F5344CB8AC3E}">
        <p14:creationId xmlns:p14="http://schemas.microsoft.com/office/powerpoint/2010/main" val="4099190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Asterby &amp; Chalkcroft Nursery</a:t>
            </a:r>
            <a:endParaRPr lang="en-GB" dirty="0"/>
          </a:p>
        </p:txBody>
      </p:sp>
      <p:sp>
        <p:nvSpPr>
          <p:cNvPr id="3" name="Subtitle 2"/>
          <p:cNvSpPr>
            <a:spLocks noGrp="1"/>
          </p:cNvSpPr>
          <p:nvPr>
            <p:ph type="subTitle" idx="1"/>
          </p:nvPr>
        </p:nvSpPr>
        <p:spPr/>
        <p:txBody>
          <a:bodyPr/>
          <a:lstStyle/>
          <a:p>
            <a:r>
              <a:rPr lang="en-GB" dirty="0" smtClean="0"/>
              <a:t>Proposed Redevelopment of Nursery Site and Funding of Village hall Car Park</a:t>
            </a:r>
            <a:endParaRPr lang="en-GB" dirty="0"/>
          </a:p>
        </p:txBody>
      </p:sp>
    </p:spTree>
    <p:extLst>
      <p:ext uri="{BB962C8B-B14F-4D97-AF65-F5344CB8AC3E}">
        <p14:creationId xmlns:p14="http://schemas.microsoft.com/office/powerpoint/2010/main" val="390745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Localism Act 2011 and Neighbourhood Planning</a:t>
            </a:r>
            <a:r>
              <a:rPr lang="en-GB" dirty="0" smtClean="0"/>
              <a:t> </a:t>
            </a:r>
            <a:endParaRPr lang="en-GB" dirty="0"/>
          </a:p>
        </p:txBody>
      </p:sp>
      <p:sp>
        <p:nvSpPr>
          <p:cNvPr id="3" name="TextBox 2"/>
          <p:cNvSpPr txBox="1"/>
          <p:nvPr/>
        </p:nvSpPr>
        <p:spPr>
          <a:xfrm>
            <a:off x="1331640" y="2420888"/>
            <a:ext cx="6552728" cy="1754326"/>
          </a:xfrm>
          <a:prstGeom prst="rect">
            <a:avLst/>
          </a:prstGeom>
          <a:noFill/>
        </p:spPr>
        <p:txBody>
          <a:bodyPr wrap="square" rtlCol="0">
            <a:spAutoFit/>
          </a:bodyPr>
          <a:lstStyle/>
          <a:p>
            <a:r>
              <a:rPr lang="en-GB" dirty="0" smtClean="0"/>
              <a:t>A new Localism Act  passed in 2011 allows communities a say in the development of their communities and as a result a revised  Local Development Framework (</a:t>
            </a:r>
            <a:r>
              <a:rPr lang="en-GB" dirty="0" err="1" smtClean="0"/>
              <a:t>i.e</a:t>
            </a:r>
            <a:r>
              <a:rPr lang="en-GB" dirty="0" smtClean="0"/>
              <a:t> local planning policy) is being drafted. </a:t>
            </a:r>
          </a:p>
          <a:p>
            <a:endParaRPr lang="en-GB" dirty="0" smtClean="0"/>
          </a:p>
          <a:p>
            <a:r>
              <a:rPr lang="en-GB" dirty="0" smtClean="0"/>
              <a:t>The ideas behind this Act is to allow local people to have a say on where development should be placed.</a:t>
            </a:r>
            <a:endParaRPr lang="en-GB" dirty="0"/>
          </a:p>
        </p:txBody>
      </p:sp>
    </p:spTree>
    <p:extLst>
      <p:ext uri="{BB962C8B-B14F-4D97-AF65-F5344CB8AC3E}">
        <p14:creationId xmlns:p14="http://schemas.microsoft.com/office/powerpoint/2010/main" val="921573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Proposed New Local Development Framework (LDF)</a:t>
            </a:r>
            <a:endParaRPr lang="en-GB" dirty="0"/>
          </a:p>
        </p:txBody>
      </p:sp>
      <p:sp>
        <p:nvSpPr>
          <p:cNvPr id="3" name="TextBox 2"/>
          <p:cNvSpPr txBox="1"/>
          <p:nvPr/>
        </p:nvSpPr>
        <p:spPr>
          <a:xfrm>
            <a:off x="755576" y="1700808"/>
            <a:ext cx="7560840" cy="923330"/>
          </a:xfrm>
          <a:prstGeom prst="rect">
            <a:avLst/>
          </a:prstGeom>
          <a:noFill/>
        </p:spPr>
        <p:txBody>
          <a:bodyPr wrap="square" rtlCol="0">
            <a:spAutoFit/>
          </a:bodyPr>
          <a:lstStyle/>
          <a:p>
            <a:r>
              <a:rPr lang="en-GB" dirty="0" smtClean="0"/>
              <a:t>The new planning policy suggests that residential buildings would be acceptable with no suggestion of restricting buildings to commercial buildings only.</a:t>
            </a:r>
            <a:endParaRPr lang="en-GB" dirty="0"/>
          </a:p>
        </p:txBody>
      </p:sp>
      <p:sp>
        <p:nvSpPr>
          <p:cNvPr id="4" name="TextBox 3"/>
          <p:cNvSpPr txBox="1"/>
          <p:nvPr/>
        </p:nvSpPr>
        <p:spPr>
          <a:xfrm>
            <a:off x="755576" y="2924944"/>
            <a:ext cx="7704856" cy="1754326"/>
          </a:xfrm>
          <a:prstGeom prst="rect">
            <a:avLst/>
          </a:prstGeom>
          <a:noFill/>
        </p:spPr>
        <p:txBody>
          <a:bodyPr wrap="square" rtlCol="0">
            <a:spAutoFit/>
          </a:bodyPr>
          <a:lstStyle/>
          <a:p>
            <a:r>
              <a:rPr lang="en-GB" dirty="0"/>
              <a:t>The new LDF also restricts the development of 'windfall' </a:t>
            </a:r>
            <a:r>
              <a:rPr lang="en-GB" dirty="0" smtClean="0"/>
              <a:t>sites </a:t>
            </a:r>
            <a:r>
              <a:rPr lang="en-GB" dirty="0" err="1"/>
              <a:t>i.e</a:t>
            </a:r>
            <a:r>
              <a:rPr lang="en-GB" dirty="0"/>
              <a:t> </a:t>
            </a:r>
            <a:r>
              <a:rPr lang="en-GB" dirty="0" smtClean="0"/>
              <a:t>sites </a:t>
            </a:r>
            <a:r>
              <a:rPr lang="en-GB" dirty="0"/>
              <a:t>not previously allocated such as this </a:t>
            </a:r>
            <a:r>
              <a:rPr lang="en-GB" dirty="0" smtClean="0"/>
              <a:t>site, </a:t>
            </a:r>
            <a:r>
              <a:rPr lang="en-GB" dirty="0"/>
              <a:t>to a ratio of 60% ordinary houses to 40% affordable houses.  On  this ratio, the site would not be able to provide the funds for the village hall car park.  It would also make the ordinary houses more expensive in order to </a:t>
            </a:r>
            <a:r>
              <a:rPr lang="en-GB" dirty="0" smtClean="0"/>
              <a:t>cover </a:t>
            </a:r>
            <a:r>
              <a:rPr lang="en-GB" dirty="0"/>
              <a:t>the cost of the increase in the number  of affordable houses required.</a:t>
            </a:r>
            <a:r>
              <a:rPr lang="en-GB" dirty="0" smtClean="0"/>
              <a:t> </a:t>
            </a:r>
            <a:endParaRPr lang="en-GB" dirty="0"/>
          </a:p>
        </p:txBody>
      </p:sp>
      <p:sp>
        <p:nvSpPr>
          <p:cNvPr id="5" name="TextBox 4"/>
          <p:cNvSpPr txBox="1"/>
          <p:nvPr/>
        </p:nvSpPr>
        <p:spPr>
          <a:xfrm>
            <a:off x="827584" y="5229200"/>
            <a:ext cx="7488832" cy="369332"/>
          </a:xfrm>
          <a:prstGeom prst="rect">
            <a:avLst/>
          </a:prstGeom>
          <a:noFill/>
        </p:spPr>
        <p:txBody>
          <a:bodyPr wrap="square" rtlCol="0">
            <a:spAutoFit/>
          </a:bodyPr>
          <a:lstStyle/>
          <a:p>
            <a:r>
              <a:rPr lang="en-GB" dirty="0" smtClean="0"/>
              <a:t>The new LDF is timetabled for approval in the summer of 2015.</a:t>
            </a:r>
            <a:endParaRPr lang="en-GB" dirty="0"/>
          </a:p>
        </p:txBody>
      </p:sp>
    </p:spTree>
    <p:extLst>
      <p:ext uri="{BB962C8B-B14F-4D97-AF65-F5344CB8AC3E}">
        <p14:creationId xmlns:p14="http://schemas.microsoft.com/office/powerpoint/2010/main" val="1149120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the Proposed Development?</a:t>
            </a:r>
            <a:br>
              <a:rPr lang="en-GB" dirty="0" smtClean="0"/>
            </a:br>
            <a:endParaRPr lang="en-GB" dirty="0"/>
          </a:p>
        </p:txBody>
      </p:sp>
      <p:sp>
        <p:nvSpPr>
          <p:cNvPr id="3" name="TextBox 2"/>
          <p:cNvSpPr txBox="1"/>
          <p:nvPr/>
        </p:nvSpPr>
        <p:spPr>
          <a:xfrm>
            <a:off x="755576" y="1052736"/>
            <a:ext cx="7488832" cy="4524315"/>
          </a:xfrm>
          <a:prstGeom prst="rect">
            <a:avLst/>
          </a:prstGeom>
          <a:noFill/>
        </p:spPr>
        <p:txBody>
          <a:bodyPr wrap="square" rtlCol="0">
            <a:spAutoFit/>
          </a:bodyPr>
          <a:lstStyle/>
          <a:p>
            <a:r>
              <a:rPr lang="en-GB" dirty="0" smtClean="0"/>
              <a:t>To build six houses on the site enclosed by the leylandii hedge and convert the existing storage shed into a pair of semi- detached affordable houses. </a:t>
            </a:r>
          </a:p>
          <a:p>
            <a:endParaRPr lang="en-GB" dirty="0" smtClean="0"/>
          </a:p>
          <a:p>
            <a:r>
              <a:rPr lang="en-GB" dirty="0" smtClean="0"/>
              <a:t>A new foot/cycle path to link the development to the remainder of Moggerhanger.  This would not be a vehicular link.</a:t>
            </a:r>
          </a:p>
          <a:p>
            <a:endParaRPr lang="en-GB" dirty="0" smtClean="0"/>
          </a:p>
          <a:p>
            <a:r>
              <a:rPr lang="en-GB" dirty="0" smtClean="0"/>
              <a:t>The number of houses is the amount we feel we could comfortably slot into the space available and provide sufficient garden space that is lacking in many modern housing estate.  </a:t>
            </a:r>
          </a:p>
          <a:p>
            <a:endParaRPr lang="en-GB" dirty="0"/>
          </a:p>
          <a:p>
            <a:r>
              <a:rPr lang="en-GB" dirty="0" smtClean="0"/>
              <a:t>We wish to remain in our house.  The existing house has enough space (with an extension/alteration) to allow Edwin to come and live with us as he is increasingly frail.  My parents also are likely candidates in the future.</a:t>
            </a:r>
          </a:p>
          <a:p>
            <a:endParaRPr lang="en-GB" dirty="0"/>
          </a:p>
          <a:p>
            <a:r>
              <a:rPr lang="en-GB" dirty="0" smtClean="0"/>
              <a:t>The remainder of the farmland will remain as it is.  There are no plans to build on virgin farmland.</a:t>
            </a:r>
            <a:endParaRPr lang="en-GB" dirty="0"/>
          </a:p>
        </p:txBody>
      </p:sp>
    </p:spTree>
    <p:extLst>
      <p:ext uri="{BB962C8B-B14F-4D97-AF65-F5344CB8AC3E}">
        <p14:creationId xmlns:p14="http://schemas.microsoft.com/office/powerpoint/2010/main" val="612820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Existing Layout</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196752"/>
            <a:ext cx="7955280" cy="5583160"/>
          </a:xfrm>
          <a:prstGeom prst="rect">
            <a:avLst/>
          </a:prstGeom>
        </p:spPr>
      </p:pic>
    </p:spTree>
    <p:extLst>
      <p:ext uri="{BB962C8B-B14F-4D97-AF65-F5344CB8AC3E}">
        <p14:creationId xmlns:p14="http://schemas.microsoft.com/office/powerpoint/2010/main" val="917701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Proposed Layout</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777" y="1124744"/>
            <a:ext cx="7955280" cy="5583160"/>
          </a:xfrm>
          <a:prstGeom prst="rect">
            <a:avLst/>
          </a:prstGeom>
        </p:spPr>
      </p:pic>
    </p:spTree>
    <p:extLst>
      <p:ext uri="{BB962C8B-B14F-4D97-AF65-F5344CB8AC3E}">
        <p14:creationId xmlns:p14="http://schemas.microsoft.com/office/powerpoint/2010/main" val="4265267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the development too isolated? </a:t>
            </a:r>
            <a:endParaRPr lang="en-GB" dirty="0"/>
          </a:p>
        </p:txBody>
      </p:sp>
      <p:sp>
        <p:nvSpPr>
          <p:cNvPr id="3" name="TextBox 2"/>
          <p:cNvSpPr txBox="1"/>
          <p:nvPr/>
        </p:nvSpPr>
        <p:spPr>
          <a:xfrm>
            <a:off x="611560" y="1700808"/>
            <a:ext cx="7848872" cy="923330"/>
          </a:xfrm>
          <a:prstGeom prst="rect">
            <a:avLst/>
          </a:prstGeom>
          <a:noFill/>
        </p:spPr>
        <p:txBody>
          <a:bodyPr wrap="square" rtlCol="0">
            <a:spAutoFit/>
          </a:bodyPr>
          <a:lstStyle/>
          <a:p>
            <a:r>
              <a:rPr lang="en-GB" dirty="0" smtClean="0"/>
              <a:t>The nursery site is closer to the village via the proposed footpath than the outlaying parts of </a:t>
            </a:r>
            <a:r>
              <a:rPr lang="en-GB" dirty="0" err="1" smtClean="0"/>
              <a:t>Chalton</a:t>
            </a:r>
            <a:r>
              <a:rPr lang="en-GB" dirty="0" smtClean="0"/>
              <a:t> .i.e. 38A &amp; The Barns , </a:t>
            </a:r>
            <a:r>
              <a:rPr lang="en-GB" dirty="0" err="1" smtClean="0"/>
              <a:t>Chalton</a:t>
            </a:r>
            <a:r>
              <a:rPr lang="en-GB" dirty="0" smtClean="0"/>
              <a:t> Terrace and the Pink Cottage. </a:t>
            </a:r>
            <a:endParaRPr lang="en-GB" dirty="0"/>
          </a:p>
        </p:txBody>
      </p:sp>
      <p:sp>
        <p:nvSpPr>
          <p:cNvPr id="5" name="Rectangle 4"/>
          <p:cNvSpPr/>
          <p:nvPr/>
        </p:nvSpPr>
        <p:spPr>
          <a:xfrm>
            <a:off x="611560" y="2828836"/>
            <a:ext cx="7776864" cy="646331"/>
          </a:xfrm>
          <a:prstGeom prst="rect">
            <a:avLst/>
          </a:prstGeom>
        </p:spPr>
        <p:txBody>
          <a:bodyPr wrap="square">
            <a:spAutoFit/>
          </a:bodyPr>
          <a:lstStyle/>
          <a:p>
            <a:r>
              <a:rPr lang="en-GB" dirty="0" smtClean="0"/>
              <a:t>The nursery site is also about the same distance from the school as the corner of Park Road adjacent to the entrance to Moggerhanger House. </a:t>
            </a:r>
            <a:endParaRPr lang="en-GB" dirty="0"/>
          </a:p>
        </p:txBody>
      </p:sp>
      <p:sp>
        <p:nvSpPr>
          <p:cNvPr id="6" name="TextBox 5"/>
          <p:cNvSpPr txBox="1"/>
          <p:nvPr/>
        </p:nvSpPr>
        <p:spPr>
          <a:xfrm>
            <a:off x="611560" y="3717032"/>
            <a:ext cx="7848872" cy="923330"/>
          </a:xfrm>
          <a:prstGeom prst="rect">
            <a:avLst/>
          </a:prstGeom>
          <a:noFill/>
        </p:spPr>
        <p:txBody>
          <a:bodyPr wrap="square" rtlCol="0">
            <a:spAutoFit/>
          </a:bodyPr>
          <a:lstStyle/>
          <a:p>
            <a:r>
              <a:rPr lang="en-GB" dirty="0" smtClean="0"/>
              <a:t>Our children regularly walk into Moggerhanger and home and the footpath would be a 'safe walk ' without motorised traffic.  In view of the obesity epidemic, surely a 15 minute daily walk should be encouraged. </a:t>
            </a:r>
            <a:endParaRPr lang="en-GB" dirty="0"/>
          </a:p>
        </p:txBody>
      </p:sp>
      <p:sp>
        <p:nvSpPr>
          <p:cNvPr id="8" name="TextBox 7"/>
          <p:cNvSpPr txBox="1"/>
          <p:nvPr/>
        </p:nvSpPr>
        <p:spPr>
          <a:xfrm>
            <a:off x="611560" y="4640362"/>
            <a:ext cx="7632848" cy="1200329"/>
          </a:xfrm>
          <a:prstGeom prst="rect">
            <a:avLst/>
          </a:prstGeom>
          <a:noFill/>
        </p:spPr>
        <p:txBody>
          <a:bodyPr wrap="square" rtlCol="0">
            <a:spAutoFit/>
          </a:bodyPr>
          <a:lstStyle/>
          <a:p>
            <a:endParaRPr lang="en-GB" dirty="0" smtClean="0"/>
          </a:p>
          <a:p>
            <a:r>
              <a:rPr lang="en-GB" dirty="0" smtClean="0"/>
              <a:t>Many villages have a central nuclei with outlying houses. </a:t>
            </a:r>
          </a:p>
          <a:p>
            <a:endParaRPr lang="en-GB" dirty="0" smtClean="0"/>
          </a:p>
          <a:p>
            <a:r>
              <a:rPr lang="en-GB" dirty="0" smtClean="0"/>
              <a:t> </a:t>
            </a:r>
            <a:endParaRPr lang="en-GB" dirty="0"/>
          </a:p>
        </p:txBody>
      </p:sp>
    </p:spTree>
    <p:extLst>
      <p:ext uri="{BB962C8B-B14F-4D97-AF65-F5344CB8AC3E}">
        <p14:creationId xmlns:p14="http://schemas.microsoft.com/office/powerpoint/2010/main" val="2372695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there too many houses?</a:t>
            </a:r>
            <a:endParaRPr lang="en-GB" dirty="0"/>
          </a:p>
        </p:txBody>
      </p:sp>
      <p:sp>
        <p:nvSpPr>
          <p:cNvPr id="3" name="TextBox 2"/>
          <p:cNvSpPr txBox="1"/>
          <p:nvPr/>
        </p:nvSpPr>
        <p:spPr>
          <a:xfrm>
            <a:off x="1115616" y="2420888"/>
            <a:ext cx="7008714" cy="369332"/>
          </a:xfrm>
          <a:prstGeom prst="rect">
            <a:avLst/>
          </a:prstGeom>
          <a:noFill/>
        </p:spPr>
        <p:txBody>
          <a:bodyPr wrap="none" rtlCol="0">
            <a:spAutoFit/>
          </a:bodyPr>
          <a:lstStyle/>
          <a:p>
            <a:r>
              <a:rPr lang="en-GB" dirty="0" smtClean="0"/>
              <a:t>Central Bedfordshire has a shortfall in the number of houses being built.</a:t>
            </a:r>
            <a:endParaRPr lang="en-GB" dirty="0"/>
          </a:p>
        </p:txBody>
      </p:sp>
      <p:sp>
        <p:nvSpPr>
          <p:cNvPr id="4" name="TextBox 3"/>
          <p:cNvSpPr txBox="1"/>
          <p:nvPr/>
        </p:nvSpPr>
        <p:spPr>
          <a:xfrm>
            <a:off x="1115616" y="3861048"/>
            <a:ext cx="6840760" cy="923330"/>
          </a:xfrm>
          <a:prstGeom prst="rect">
            <a:avLst/>
          </a:prstGeom>
          <a:noFill/>
        </p:spPr>
        <p:txBody>
          <a:bodyPr wrap="square" rtlCol="0">
            <a:spAutoFit/>
          </a:bodyPr>
          <a:lstStyle/>
          <a:p>
            <a:r>
              <a:rPr lang="en-GB" dirty="0" smtClean="0"/>
              <a:t>The site  is not dissimilar in size to the site owned by Charles Well adjacent to the Guinea pub: that site is to be redeveloped with 18 houses in total. </a:t>
            </a:r>
            <a:endParaRPr lang="en-GB" dirty="0"/>
          </a:p>
        </p:txBody>
      </p:sp>
    </p:spTree>
    <p:extLst>
      <p:ext uri="{BB962C8B-B14F-4D97-AF65-F5344CB8AC3E}">
        <p14:creationId xmlns:p14="http://schemas.microsoft.com/office/powerpoint/2010/main" val="2821246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now?</a:t>
            </a:r>
            <a:endParaRPr lang="en-GB" dirty="0"/>
          </a:p>
        </p:txBody>
      </p:sp>
      <p:sp>
        <p:nvSpPr>
          <p:cNvPr id="3" name="TextBox 2"/>
          <p:cNvSpPr txBox="1"/>
          <p:nvPr/>
        </p:nvSpPr>
        <p:spPr>
          <a:xfrm>
            <a:off x="467545" y="2348880"/>
            <a:ext cx="7848871" cy="646331"/>
          </a:xfrm>
          <a:prstGeom prst="rect">
            <a:avLst/>
          </a:prstGeom>
          <a:noFill/>
        </p:spPr>
        <p:txBody>
          <a:bodyPr wrap="square" rtlCol="0">
            <a:spAutoFit/>
          </a:bodyPr>
          <a:lstStyle/>
          <a:p>
            <a:r>
              <a:rPr lang="en-GB" dirty="0" smtClean="0"/>
              <a:t>Please indicate whether you are willing to support our scheme by indicating on the attendance sheet.</a:t>
            </a:r>
            <a:endParaRPr lang="en-GB" dirty="0"/>
          </a:p>
        </p:txBody>
      </p:sp>
      <p:sp>
        <p:nvSpPr>
          <p:cNvPr id="4" name="TextBox 3"/>
          <p:cNvSpPr txBox="1"/>
          <p:nvPr/>
        </p:nvSpPr>
        <p:spPr>
          <a:xfrm>
            <a:off x="467545" y="3933056"/>
            <a:ext cx="8064896" cy="923330"/>
          </a:xfrm>
          <a:prstGeom prst="rect">
            <a:avLst/>
          </a:prstGeom>
          <a:noFill/>
        </p:spPr>
        <p:txBody>
          <a:bodyPr wrap="square" rtlCol="0">
            <a:spAutoFit/>
          </a:bodyPr>
          <a:lstStyle/>
          <a:p>
            <a:r>
              <a:rPr lang="en-GB" dirty="0" smtClean="0"/>
              <a:t>Further action will be required by writing to support scheme when planning permission is sought.</a:t>
            </a:r>
          </a:p>
          <a:p>
            <a:r>
              <a:rPr lang="en-GB" dirty="0" smtClean="0"/>
              <a:t>Lobbying your local representative (parish council and Tricia Turner)</a:t>
            </a:r>
            <a:endParaRPr lang="en-GB" dirty="0"/>
          </a:p>
        </p:txBody>
      </p:sp>
    </p:spTree>
    <p:extLst>
      <p:ext uri="{BB962C8B-B14F-4D97-AF65-F5344CB8AC3E}">
        <p14:creationId xmlns:p14="http://schemas.microsoft.com/office/powerpoint/2010/main" val="3451015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Articles &amp; Research on Viability</a:t>
            </a:r>
            <a:endParaRPr lang="en-GB" dirty="0"/>
          </a:p>
        </p:txBody>
      </p:sp>
      <p:sp>
        <p:nvSpPr>
          <p:cNvPr id="3" name="TextBox 2"/>
          <p:cNvSpPr txBox="1"/>
          <p:nvPr/>
        </p:nvSpPr>
        <p:spPr>
          <a:xfrm>
            <a:off x="1115616" y="1412776"/>
            <a:ext cx="7560840" cy="369332"/>
          </a:xfrm>
          <a:prstGeom prst="rect">
            <a:avLst/>
          </a:prstGeom>
          <a:noFill/>
        </p:spPr>
        <p:txBody>
          <a:bodyPr wrap="square" rtlCol="0">
            <a:spAutoFit/>
          </a:bodyPr>
          <a:lstStyle/>
          <a:p>
            <a:r>
              <a:rPr lang="en-GB" dirty="0"/>
              <a:t>From Horticulture Week 21st March to3rd April 2014</a:t>
            </a:r>
          </a:p>
        </p:txBody>
      </p:sp>
      <p:pic>
        <p:nvPicPr>
          <p:cNvPr id="5" name="Picture 4" descr="C:\Users\Zeus\Pictures\Microsoft Clip Organizer\AC9972E8.jpg"/>
          <p:cNvPicPr/>
          <p:nvPr/>
        </p:nvPicPr>
        <p:blipFill rotWithShape="1">
          <a:blip r:embed="rId3">
            <a:extLst>
              <a:ext uri="{28A0092B-C50C-407E-A947-70E740481C1C}">
                <a14:useLocalDpi xmlns:a14="http://schemas.microsoft.com/office/drawing/2010/main" val="0"/>
              </a:ext>
            </a:extLst>
          </a:blip>
          <a:srcRect l="23426" t="58392" b="14387"/>
          <a:stretch/>
        </p:blipFill>
        <p:spPr bwMode="auto">
          <a:xfrm>
            <a:off x="971599" y="2519129"/>
            <a:ext cx="7776865" cy="32861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0761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t>
            </a:r>
            <a:br>
              <a:rPr lang="en-GB" dirty="0"/>
            </a:br>
            <a:r>
              <a:rPr lang="en-GB" dirty="0"/>
              <a:t>From Horticulture Week 21</a:t>
            </a:r>
            <a:r>
              <a:rPr lang="en-GB" baseline="30000" dirty="0"/>
              <a:t>st</a:t>
            </a:r>
            <a:r>
              <a:rPr lang="en-GB" dirty="0"/>
              <a:t> February  to 6th March  2014</a:t>
            </a:r>
            <a:br>
              <a:rPr lang="en-GB" dirty="0"/>
            </a:br>
            <a:endParaRPr lang="en-GB" dirty="0"/>
          </a:p>
        </p:txBody>
      </p:sp>
      <p:pic>
        <p:nvPicPr>
          <p:cNvPr id="4" name="Picture 3" descr="C:\Users\Zeus\Pictures\Microsoft Clip Organizer\1171A136.jpg"/>
          <p:cNvPicPr/>
          <p:nvPr/>
        </p:nvPicPr>
        <p:blipFill rotWithShape="1">
          <a:blip r:embed="rId2">
            <a:extLst>
              <a:ext uri="{28A0092B-C50C-407E-A947-70E740481C1C}">
                <a14:useLocalDpi xmlns:a14="http://schemas.microsoft.com/office/drawing/2010/main" val="0"/>
              </a:ext>
            </a:extLst>
          </a:blip>
          <a:srcRect t="54902" b="19240"/>
          <a:stretch/>
        </p:blipFill>
        <p:spPr bwMode="auto">
          <a:xfrm>
            <a:off x="971600" y="2060848"/>
            <a:ext cx="7416824" cy="36724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1463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152128"/>
          </a:xfrm>
        </p:spPr>
        <p:txBody>
          <a:bodyPr>
            <a:normAutofit fontScale="90000"/>
          </a:bodyPr>
          <a:lstStyle/>
          <a:p>
            <a:r>
              <a:rPr lang="en-GB" dirty="0" smtClean="0"/>
              <a:t>Why redevelop site?</a:t>
            </a:r>
            <a:br>
              <a:rPr lang="en-GB" dirty="0" smtClean="0"/>
            </a:br>
            <a:endParaRPr lang="en-GB" dirty="0"/>
          </a:p>
        </p:txBody>
      </p:sp>
      <p:sp>
        <p:nvSpPr>
          <p:cNvPr id="6" name="Content Placeholder 5"/>
          <p:cNvSpPr>
            <a:spLocks noGrp="1"/>
          </p:cNvSpPr>
          <p:nvPr>
            <p:ph sz="half" idx="4294967295"/>
          </p:nvPr>
        </p:nvSpPr>
        <p:spPr>
          <a:xfrm>
            <a:off x="467544" y="2204865"/>
            <a:ext cx="7992888" cy="3024335"/>
          </a:xfrm>
        </p:spPr>
        <p:txBody>
          <a:bodyPr>
            <a:normAutofit fontScale="92500" lnSpcReduction="20000"/>
          </a:bodyPr>
          <a:lstStyle/>
          <a:p>
            <a:pPr marL="457200" lvl="1" indent="0" algn="ctr">
              <a:buNone/>
            </a:pPr>
            <a:endParaRPr lang="en-GB" sz="3200" b="1" baseline="0" dirty="0" smtClean="0"/>
          </a:p>
          <a:p>
            <a:pPr marL="457200" lvl="1" indent="0" algn="ctr">
              <a:buNone/>
            </a:pPr>
            <a:endParaRPr lang="en-GB" sz="3200" b="1" dirty="0"/>
          </a:p>
          <a:p>
            <a:pPr marL="457200" lvl="1" indent="0" algn="ctr">
              <a:buNone/>
            </a:pPr>
            <a:r>
              <a:rPr lang="en-GB" sz="3200" b="1" baseline="0" dirty="0" smtClean="0"/>
              <a:t>The nursery has made a loss for two years running and cannot continue:</a:t>
            </a:r>
            <a:r>
              <a:rPr lang="en-GB" sz="3200" b="1" dirty="0" smtClean="0"/>
              <a:t> it has struggled since the credit crunch.  HTA analysis of the horticultural market suggests the future will not be bright.</a:t>
            </a:r>
            <a:endParaRPr lang="en-GB" sz="3200" b="1" baseline="0" dirty="0" smtClean="0"/>
          </a:p>
          <a:p>
            <a:pPr marL="228600" indent="-228600">
              <a:buAutoNum type="arabicPeriod"/>
            </a:pPr>
            <a:endParaRPr lang="en-GB" baseline="0" dirty="0" smtClean="0"/>
          </a:p>
          <a:p>
            <a:pPr marL="228600" indent="-228600">
              <a:buAutoNum type="arabicPeriod"/>
            </a:pPr>
            <a:endParaRPr lang="en-GB" baseline="0" dirty="0" smtClean="0"/>
          </a:p>
          <a:p>
            <a:pPr marL="228600" indent="-228600">
              <a:buAutoNum type="arabicPeriod"/>
            </a:pPr>
            <a:endParaRPr lang="en-GB" baseline="0" dirty="0" smtClean="0"/>
          </a:p>
          <a:p>
            <a:pPr marL="228600" indent="-228600">
              <a:buAutoNum type="arabicPeriod"/>
            </a:pPr>
            <a:endParaRPr lang="en-GB" baseline="0" dirty="0" smtClean="0"/>
          </a:p>
        </p:txBody>
      </p:sp>
    </p:spTree>
    <p:extLst>
      <p:ext uri="{BB962C8B-B14F-4D97-AF65-F5344CB8AC3E}">
        <p14:creationId xmlns:p14="http://schemas.microsoft.com/office/powerpoint/2010/main" val="3389972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normAutofit fontScale="90000"/>
          </a:bodyPr>
          <a:lstStyle/>
          <a:p>
            <a:r>
              <a:rPr lang="en-GB" dirty="0"/>
              <a:t>From Horticulture Week 21</a:t>
            </a:r>
            <a:r>
              <a:rPr lang="en-GB" baseline="30000" dirty="0"/>
              <a:t>st</a:t>
            </a:r>
            <a:r>
              <a:rPr lang="en-GB" dirty="0"/>
              <a:t> February  to 6th March  2014</a:t>
            </a:r>
            <a:br>
              <a:rPr lang="en-GB" dirty="0"/>
            </a:br>
            <a:endParaRPr lang="en-GB" dirty="0"/>
          </a:p>
        </p:txBody>
      </p:sp>
      <p:pic>
        <p:nvPicPr>
          <p:cNvPr id="4" name="Picture 3" descr="C:\Users\Zeus\Pictures\Microsoft Clip Organizer\77DC3AB4.jpg"/>
          <p:cNvPicPr/>
          <p:nvPr/>
        </p:nvPicPr>
        <p:blipFill rotWithShape="1">
          <a:blip r:embed="rId2">
            <a:extLst>
              <a:ext uri="{28A0092B-C50C-407E-A947-70E740481C1C}">
                <a14:useLocalDpi xmlns:a14="http://schemas.microsoft.com/office/drawing/2010/main" val="0"/>
              </a:ext>
            </a:extLst>
          </a:blip>
          <a:srcRect t="6195" b="38180"/>
          <a:stretch/>
        </p:blipFill>
        <p:spPr bwMode="auto">
          <a:xfrm>
            <a:off x="1187624" y="1700808"/>
            <a:ext cx="6768752" cy="47525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5548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From Horticulture Week 21st March to3rd April 2014</a:t>
            </a:r>
          </a:p>
        </p:txBody>
      </p:sp>
      <p:sp>
        <p:nvSpPr>
          <p:cNvPr id="3" name="TextBox 2"/>
          <p:cNvSpPr txBox="1"/>
          <p:nvPr/>
        </p:nvSpPr>
        <p:spPr>
          <a:xfrm>
            <a:off x="1187624" y="3212976"/>
            <a:ext cx="184731" cy="369332"/>
          </a:xfrm>
          <a:prstGeom prst="rect">
            <a:avLst/>
          </a:prstGeom>
          <a:noFill/>
        </p:spPr>
        <p:txBody>
          <a:bodyPr wrap="none" rtlCol="0">
            <a:spAutoFit/>
          </a:bodyPr>
          <a:lstStyle/>
          <a:p>
            <a:endParaRPr lang="en-GB" dirty="0"/>
          </a:p>
        </p:txBody>
      </p:sp>
      <p:pic>
        <p:nvPicPr>
          <p:cNvPr id="4" name="Picture 3" descr="C:\Users\Zeus\Pictures\Microsoft Clip Organizer\48F4D6E2.jpg"/>
          <p:cNvPicPr/>
          <p:nvPr/>
        </p:nvPicPr>
        <p:blipFill rotWithShape="1">
          <a:blip r:embed="rId2">
            <a:extLst>
              <a:ext uri="{28A0092B-C50C-407E-A947-70E740481C1C}">
                <a14:useLocalDpi xmlns:a14="http://schemas.microsoft.com/office/drawing/2010/main" val="0"/>
              </a:ext>
            </a:extLst>
          </a:blip>
          <a:srcRect b="39007"/>
          <a:stretch/>
        </p:blipFill>
        <p:spPr bwMode="auto">
          <a:xfrm>
            <a:off x="971600" y="1844824"/>
            <a:ext cx="7560839" cy="475252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953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782960"/>
          </a:xfrm>
        </p:spPr>
        <p:txBody>
          <a:bodyPr>
            <a:normAutofit fontScale="90000"/>
          </a:bodyPr>
          <a:lstStyle/>
          <a:p>
            <a:r>
              <a:rPr lang="en-GB" sz="2700" dirty="0" smtClean="0"/>
              <a:t>Why redevelop site?</a:t>
            </a:r>
            <a:r>
              <a:rPr lang="en-GB" dirty="0" smtClean="0"/>
              <a:t/>
            </a:r>
            <a:br>
              <a:rPr lang="en-GB" dirty="0" smtClean="0"/>
            </a:br>
            <a:r>
              <a:rPr lang="en-GB" dirty="0" smtClean="0"/>
              <a:t>Long Term Prospect</a:t>
            </a:r>
            <a:br>
              <a:rPr lang="en-GB" dirty="0" smtClean="0"/>
            </a:br>
            <a:endParaRPr lang="en-GB" dirty="0"/>
          </a:p>
        </p:txBody>
      </p:sp>
      <p:sp>
        <p:nvSpPr>
          <p:cNvPr id="6" name="Content Placeholder 5"/>
          <p:cNvSpPr>
            <a:spLocks noGrp="1"/>
          </p:cNvSpPr>
          <p:nvPr>
            <p:ph sz="half" idx="4294967295"/>
          </p:nvPr>
        </p:nvSpPr>
        <p:spPr>
          <a:xfrm>
            <a:off x="251520" y="1196752"/>
            <a:ext cx="4607818" cy="4929411"/>
          </a:xfrm>
        </p:spPr>
        <p:txBody>
          <a:bodyPr>
            <a:normAutofit fontScale="47500" lnSpcReduction="20000"/>
          </a:bodyPr>
          <a:lstStyle/>
          <a:p>
            <a:pPr marL="228600" indent="-228600">
              <a:buAutoNum type="arabicPeriod"/>
            </a:pPr>
            <a:endParaRPr lang="en-GB" baseline="0" dirty="0" smtClean="0"/>
          </a:p>
          <a:p>
            <a:r>
              <a:rPr lang="en-GB" baseline="0" dirty="0" smtClean="0"/>
              <a:t>Availability of plants from many retail outlets such as supermarkets, where convenience trumps plant quality and range.  There is no need for a visit to a retail nursery for plants, especially involving an extra journey.</a:t>
            </a:r>
          </a:p>
          <a:p>
            <a:pPr marL="228600" indent="-228600">
              <a:buAutoNum type="arabicPeriod"/>
            </a:pPr>
            <a:endParaRPr lang="en-GB" baseline="0" dirty="0" smtClean="0"/>
          </a:p>
          <a:p>
            <a:r>
              <a:rPr lang="en-GB" baseline="0" dirty="0" smtClean="0"/>
              <a:t>Long term market changes to number of  owner occupiers.  Increasingly the younger generation are renting their accommodation and will not</a:t>
            </a:r>
            <a:r>
              <a:rPr lang="en-GB" dirty="0" smtClean="0"/>
              <a:t> ‘</a:t>
            </a:r>
            <a:r>
              <a:rPr lang="en-GB" baseline="0" dirty="0" smtClean="0"/>
              <a:t>invest’ in the garden. </a:t>
            </a:r>
            <a:r>
              <a:rPr lang="en-GB" dirty="0"/>
              <a:t> </a:t>
            </a:r>
            <a:r>
              <a:rPr lang="en-GB" dirty="0" smtClean="0"/>
              <a:t>Similarly, landlords will not plant beyond the bare minimum.</a:t>
            </a:r>
            <a:endParaRPr lang="en-GB" baseline="0" dirty="0" smtClean="0"/>
          </a:p>
          <a:p>
            <a:pPr marL="228600" indent="-228600">
              <a:buAutoNum type="arabicPeriod"/>
            </a:pPr>
            <a:endParaRPr lang="en-GB" baseline="0" dirty="0" smtClean="0"/>
          </a:p>
          <a:p>
            <a:r>
              <a:rPr lang="en-GB" baseline="0" dirty="0" smtClean="0"/>
              <a:t>Rise in population has been driven to some extent by an increase in immigration, where a culture of gardening is not established.  Other hobbies/pastimes  are more preferable.</a:t>
            </a:r>
          </a:p>
          <a:p>
            <a:pPr marL="228600" indent="-228600">
              <a:buAutoNum type="arabicPeriod"/>
            </a:pPr>
            <a:endParaRPr lang="en-GB" baseline="0" dirty="0" smtClean="0"/>
          </a:p>
          <a:p>
            <a:r>
              <a:rPr lang="en-GB" baseline="0" dirty="0" smtClean="0"/>
              <a:t>New build gardens are small thus reducing the number of plants required.</a:t>
            </a:r>
          </a:p>
          <a:p>
            <a:endParaRPr lang="en-GB" dirty="0"/>
          </a:p>
        </p:txBody>
      </p:sp>
      <p:sp>
        <p:nvSpPr>
          <p:cNvPr id="7" name="Content Placeholder 6"/>
          <p:cNvSpPr>
            <a:spLocks noGrp="1"/>
          </p:cNvSpPr>
          <p:nvPr>
            <p:ph sz="half" idx="4294967295"/>
          </p:nvPr>
        </p:nvSpPr>
        <p:spPr>
          <a:xfrm>
            <a:off x="4830763" y="1340768"/>
            <a:ext cx="4313237" cy="4967957"/>
          </a:xfrm>
        </p:spPr>
        <p:txBody>
          <a:bodyPr>
            <a:normAutofit fontScale="47500" lnSpcReduction="20000"/>
          </a:bodyPr>
          <a:lstStyle/>
          <a:p>
            <a:r>
              <a:rPr lang="en-GB" baseline="0" dirty="0" smtClean="0"/>
              <a:t>Many specialist nurseries have already disappeared.  </a:t>
            </a:r>
            <a:r>
              <a:rPr lang="en-GB" dirty="0"/>
              <a:t>This is made evident in a study of the listed nurseries in the  RHS Plant finder from when we started 15 years ago </a:t>
            </a:r>
            <a:r>
              <a:rPr lang="en-GB" dirty="0" smtClean="0"/>
              <a:t>(over </a:t>
            </a:r>
            <a:r>
              <a:rPr lang="en-GB" dirty="0"/>
              <a:t>5</a:t>
            </a:r>
            <a:r>
              <a:rPr lang="en-GB" dirty="0" smtClean="0"/>
              <a:t>0 </a:t>
            </a:r>
            <a:r>
              <a:rPr lang="en-GB" dirty="0"/>
              <a:t>entries) and this year </a:t>
            </a:r>
            <a:r>
              <a:rPr lang="en-GB" dirty="0" smtClean="0"/>
              <a:t>(25 </a:t>
            </a:r>
            <a:r>
              <a:rPr lang="en-GB" dirty="0"/>
              <a:t>entries).  The current edition shows either garden centres or nurseries specialising in a few species.</a:t>
            </a:r>
            <a:r>
              <a:rPr lang="en-GB" dirty="0" smtClean="0"/>
              <a:t> </a:t>
            </a:r>
          </a:p>
          <a:p>
            <a:pPr marL="228600" indent="-228600">
              <a:buAutoNum type="arabicPeriod"/>
            </a:pPr>
            <a:endParaRPr lang="en-GB" baseline="0" dirty="0" smtClean="0"/>
          </a:p>
          <a:p>
            <a:r>
              <a:rPr lang="en-GB" baseline="0" dirty="0" smtClean="0"/>
              <a:t>The market  in gardening plants is reducing and the existing players are expanding  by reducing price to increase market share.  Waitrose has announced plans to increase market share to 10% and has hired Alan </a:t>
            </a:r>
            <a:r>
              <a:rPr lang="en-GB" baseline="0" dirty="0" err="1" smtClean="0"/>
              <a:t>Titchmarsh</a:t>
            </a:r>
            <a:r>
              <a:rPr lang="en-GB" baseline="0" dirty="0" smtClean="0"/>
              <a:t> to head their campaign.  A reduction in price affects our profit margins as the selling prices have not increased since 2010 although staff wages, utilities, insurance, etc. continue to increase.  With the rise in internet shopping, price competition will intensify.</a:t>
            </a:r>
          </a:p>
          <a:p>
            <a:pPr marL="228600" indent="-228600">
              <a:buAutoNum type="arabicPeriod"/>
            </a:pPr>
            <a:endParaRPr lang="en-GB" baseline="0" dirty="0" smtClean="0"/>
          </a:p>
          <a:p>
            <a:r>
              <a:rPr lang="en-GB" baseline="0" dirty="0" smtClean="0"/>
              <a:t>Strong Sterling  against the Euro currency.  Plant growing takes time and once the plants are ready for sale, we cannot sensibly reduce the price because imports from Europe are cheaper.</a:t>
            </a:r>
          </a:p>
          <a:p>
            <a:endParaRPr lang="en-GB" dirty="0"/>
          </a:p>
        </p:txBody>
      </p:sp>
    </p:spTree>
    <p:extLst>
      <p:ext uri="{BB962C8B-B14F-4D97-AF65-F5344CB8AC3E}">
        <p14:creationId xmlns:p14="http://schemas.microsoft.com/office/powerpoint/2010/main" val="3399679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Long Term Prospect (</a:t>
            </a:r>
            <a:r>
              <a:rPr lang="en-GB" dirty="0" err="1" smtClean="0"/>
              <a:t>contd</a:t>
            </a:r>
            <a:r>
              <a:rPr lang="en-GB" dirty="0" smtClean="0"/>
              <a:t>)</a:t>
            </a:r>
            <a:endParaRPr lang="en-GB" dirty="0"/>
          </a:p>
        </p:txBody>
      </p:sp>
      <p:sp>
        <p:nvSpPr>
          <p:cNvPr id="3" name="TextBox 2"/>
          <p:cNvSpPr txBox="1"/>
          <p:nvPr/>
        </p:nvSpPr>
        <p:spPr>
          <a:xfrm>
            <a:off x="1259632" y="1484784"/>
            <a:ext cx="6984776" cy="646331"/>
          </a:xfrm>
          <a:prstGeom prst="rect">
            <a:avLst/>
          </a:prstGeom>
          <a:noFill/>
        </p:spPr>
        <p:txBody>
          <a:bodyPr wrap="square" rtlCol="0">
            <a:spAutoFit/>
          </a:bodyPr>
          <a:lstStyle/>
          <a:p>
            <a:r>
              <a:rPr lang="en-GB" dirty="0" smtClean="0"/>
              <a:t>We have been here for nearly 15 years.  Justin was only 3 months old when we arrived.</a:t>
            </a:r>
            <a:endParaRPr lang="en-GB" dirty="0"/>
          </a:p>
        </p:txBody>
      </p:sp>
      <p:sp>
        <p:nvSpPr>
          <p:cNvPr id="4" name="TextBox 3"/>
          <p:cNvSpPr txBox="1"/>
          <p:nvPr/>
        </p:nvSpPr>
        <p:spPr>
          <a:xfrm>
            <a:off x="1259632" y="2636912"/>
            <a:ext cx="6624736" cy="2031325"/>
          </a:xfrm>
          <a:prstGeom prst="rect">
            <a:avLst/>
          </a:prstGeom>
          <a:noFill/>
        </p:spPr>
        <p:txBody>
          <a:bodyPr wrap="square" rtlCol="0">
            <a:spAutoFit/>
          </a:bodyPr>
          <a:lstStyle/>
          <a:p>
            <a:r>
              <a:rPr lang="en-GB" dirty="0" smtClean="0"/>
              <a:t>In that time we have seen other retail garden centres/nurseries come and go such as Gardeners’ Village outside Upper </a:t>
            </a:r>
            <a:r>
              <a:rPr lang="en-GB" dirty="0" err="1" smtClean="0"/>
              <a:t>Caldedote</a:t>
            </a:r>
            <a:r>
              <a:rPr lang="en-GB" dirty="0" smtClean="0"/>
              <a:t> (now a veterinary surgery), New Road in Gt </a:t>
            </a:r>
            <a:r>
              <a:rPr lang="en-GB" dirty="0" err="1" smtClean="0"/>
              <a:t>Barford</a:t>
            </a:r>
            <a:r>
              <a:rPr lang="en-GB" dirty="0" smtClean="0"/>
              <a:t>  (now a plant hire centre and Gospel hall) and several changes of leaseholders at Home and Garden Discount Centre in Willington.  Greensand Nursery has also closed.  Mary Langley Nursery off the A1 now concentrates on rocks and decorative stones with a small selection of plants.</a:t>
            </a:r>
            <a:endParaRPr lang="en-GB" dirty="0"/>
          </a:p>
        </p:txBody>
      </p:sp>
      <p:sp>
        <p:nvSpPr>
          <p:cNvPr id="5" name="TextBox 4"/>
          <p:cNvSpPr txBox="1"/>
          <p:nvPr/>
        </p:nvSpPr>
        <p:spPr>
          <a:xfrm>
            <a:off x="1259632" y="5517232"/>
            <a:ext cx="2830012" cy="369332"/>
          </a:xfrm>
          <a:prstGeom prst="rect">
            <a:avLst/>
          </a:prstGeom>
          <a:noFill/>
        </p:spPr>
        <p:txBody>
          <a:bodyPr wrap="square" rtlCol="0">
            <a:spAutoFit/>
          </a:bodyPr>
          <a:lstStyle/>
          <a:p>
            <a:r>
              <a:rPr lang="en-GB" dirty="0" smtClean="0"/>
              <a:t>We are no longer viable.</a:t>
            </a:r>
            <a:endParaRPr lang="en-GB" dirty="0"/>
          </a:p>
        </p:txBody>
      </p:sp>
    </p:spTree>
    <p:extLst>
      <p:ext uri="{BB962C8B-B14F-4D97-AF65-F5344CB8AC3E}">
        <p14:creationId xmlns:p14="http://schemas.microsoft.com/office/powerpoint/2010/main" val="346638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Alternative Uses</a:t>
            </a:r>
            <a:r>
              <a:rPr lang="en-GB" dirty="0" smtClean="0"/>
              <a:t> </a:t>
            </a:r>
            <a:endParaRPr lang="en-GB" dirty="0"/>
          </a:p>
        </p:txBody>
      </p:sp>
      <p:sp>
        <p:nvSpPr>
          <p:cNvPr id="5" name="TextBox 4"/>
          <p:cNvSpPr txBox="1"/>
          <p:nvPr/>
        </p:nvSpPr>
        <p:spPr>
          <a:xfrm>
            <a:off x="1691680" y="3469650"/>
            <a:ext cx="6192688" cy="2031325"/>
          </a:xfrm>
          <a:prstGeom prst="rect">
            <a:avLst/>
          </a:prstGeom>
          <a:noFill/>
        </p:spPr>
        <p:txBody>
          <a:bodyPr wrap="square" rtlCol="0">
            <a:spAutoFit/>
          </a:bodyPr>
          <a:lstStyle/>
          <a:p>
            <a:r>
              <a:rPr lang="en-GB" dirty="0" smtClean="0"/>
              <a:t>Planning permission for a Garden Centre was refused as current policy is to reduce the amount of retailing in the countryside.  So a supermarket can sell our products but we cannot sell any other category of products.</a:t>
            </a:r>
          </a:p>
          <a:p>
            <a:r>
              <a:rPr lang="en-GB" dirty="0" smtClean="0"/>
              <a:t>In discussion with the local planning authority, the only permitted diversification would be agriculture and that is not profitable.</a:t>
            </a:r>
            <a:endParaRPr lang="en-GB" dirty="0"/>
          </a:p>
        </p:txBody>
      </p:sp>
      <p:sp>
        <p:nvSpPr>
          <p:cNvPr id="7" name="TextBox 6"/>
          <p:cNvSpPr txBox="1"/>
          <p:nvPr/>
        </p:nvSpPr>
        <p:spPr>
          <a:xfrm>
            <a:off x="2555776" y="1988840"/>
            <a:ext cx="4248472" cy="707886"/>
          </a:xfrm>
          <a:prstGeom prst="rect">
            <a:avLst/>
          </a:prstGeom>
          <a:noFill/>
        </p:spPr>
        <p:txBody>
          <a:bodyPr wrap="square" rtlCol="0">
            <a:spAutoFit/>
          </a:bodyPr>
          <a:lstStyle/>
          <a:p>
            <a:pPr algn="ctr"/>
            <a:r>
              <a:rPr lang="en-GB" sz="4000" dirty="0" smtClean="0"/>
              <a:t>Garden centre? </a:t>
            </a:r>
            <a:endParaRPr lang="en-GB" sz="4000" dirty="0"/>
          </a:p>
        </p:txBody>
      </p:sp>
    </p:spTree>
    <p:extLst>
      <p:ext uri="{BB962C8B-B14F-4D97-AF65-F5344CB8AC3E}">
        <p14:creationId xmlns:p14="http://schemas.microsoft.com/office/powerpoint/2010/main" val="2560113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Planning Policy</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13185815"/>
              </p:ext>
            </p:extLst>
          </p:nvPr>
        </p:nvGraphicFramePr>
        <p:xfrm>
          <a:off x="611560" y="1882130"/>
          <a:ext cx="8128000" cy="4379595"/>
        </p:xfrm>
        <a:graphic>
          <a:graphicData uri="http://schemas.openxmlformats.org/drawingml/2006/table">
            <a:tbl>
              <a:tblPr/>
              <a:tblGrid>
                <a:gridCol w="432048"/>
                <a:gridCol w="7695952"/>
              </a:tblGrid>
              <a:tr h="1080120">
                <a:tc>
                  <a:txBody>
                    <a:bodyPr/>
                    <a:lstStyle/>
                    <a:p>
                      <a:pPr algn="ctr" fontAlgn="b"/>
                      <a:endParaRPr lang="en-GB" sz="10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en-GB" sz="2000" b="1" i="0" u="none" strike="noStrike" dirty="0">
                          <a:effectLst/>
                          <a:latin typeface="Arial"/>
                        </a:rPr>
                        <a:t>Under current planning policy Local Development Framework DM12 ( approved </a:t>
                      </a:r>
                      <a:r>
                        <a:rPr lang="en-GB" sz="2000" b="1" i="0" u="none" strike="noStrike" dirty="0" smtClean="0">
                          <a:effectLst/>
                          <a:latin typeface="Arial"/>
                        </a:rPr>
                        <a:t>2009)</a:t>
                      </a:r>
                      <a:endParaRPr lang="en-GB" sz="1000" b="0" i="0" u="none" strike="noStrike" dirty="0" smtClean="0">
                        <a:effectLst/>
                        <a:latin typeface="Arial"/>
                      </a:endParaRPr>
                    </a:p>
                    <a:p>
                      <a:pPr algn="ctr" fontAlgn="b"/>
                      <a:endParaRPr lang="en-GB" sz="1000" b="0" i="0" u="none" strike="noStrike" dirty="0" smtClean="0">
                        <a:effectLst/>
                        <a:latin typeface="Arial"/>
                      </a:endParaRPr>
                    </a:p>
                    <a:p>
                      <a:pPr algn="ctr" fontAlgn="b"/>
                      <a:r>
                        <a:rPr lang="en-GB" sz="2000" b="1" i="0" u="none" strike="noStrike" dirty="0" smtClean="0">
                          <a:effectLst/>
                          <a:latin typeface="Arial"/>
                        </a:rPr>
                        <a:t>Support</a:t>
                      </a:r>
                      <a:r>
                        <a:rPr lang="en-GB" sz="2000" b="1" i="0" u="none" strike="noStrike" baseline="0" dirty="0" smtClean="0">
                          <a:effectLst/>
                          <a:latin typeface="Arial"/>
                        </a:rPr>
                        <a:t> for Commercial development</a:t>
                      </a:r>
                    </a:p>
                    <a:p>
                      <a:pPr algn="ctr" fontAlgn="b"/>
                      <a:endParaRPr lang="en-GB" sz="2000" b="1" i="0" u="none" strike="noStrike" baseline="0" dirty="0" smtClean="0">
                        <a:effectLst/>
                        <a:latin typeface="Arial"/>
                      </a:endParaRPr>
                    </a:p>
                    <a:p>
                      <a:pPr algn="ctr" fontAlgn="b"/>
                      <a:endParaRPr lang="en-GB" sz="2000" b="1" i="0" u="none" strike="noStrike" dirty="0">
                        <a:effectLst/>
                        <a:latin typeface="Arial"/>
                      </a:endParaRPr>
                    </a:p>
                  </a:txBody>
                  <a:tcPr marL="9525" marR="9525" marT="9525" marB="0" anchor="b">
                    <a:lnL>
                      <a:noFill/>
                    </a:lnL>
                    <a:lnR>
                      <a:noFill/>
                    </a:lnR>
                    <a:lnT>
                      <a:noFill/>
                    </a:lnT>
                    <a:lnB>
                      <a:noFill/>
                    </a:lnB>
                  </a:tcPr>
                </a:tc>
              </a:tr>
              <a:tr h="0">
                <a:tc>
                  <a:txBody>
                    <a:bodyPr/>
                    <a:lstStyle/>
                    <a:p>
                      <a:pPr algn="ctr" fontAlgn="b"/>
                      <a:endParaRPr lang="en-GB" sz="10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en-GB" sz="1200" b="0" i="1" u="none" strike="noStrike" dirty="0">
                          <a:effectLst/>
                          <a:latin typeface="Arial"/>
                        </a:rPr>
                        <a:t>Proposals for commercial development on horticultural or redundant</a:t>
                      </a:r>
                    </a:p>
                  </a:txBody>
                  <a:tcPr marL="9525" marR="9525" marT="9525" marB="0" anchor="b">
                    <a:lnL>
                      <a:noFill/>
                    </a:lnL>
                    <a:lnR>
                      <a:noFill/>
                    </a:lnR>
                    <a:lnT>
                      <a:noFill/>
                    </a:lnT>
                    <a:lnB>
                      <a:noFill/>
                    </a:lnB>
                  </a:tcPr>
                </a:tc>
              </a:tr>
              <a:tr h="161925">
                <a:tc>
                  <a:txBody>
                    <a:bodyPr/>
                    <a:lstStyle/>
                    <a:p>
                      <a:pPr algn="ctr" fontAlgn="b"/>
                      <a:endParaRPr lang="en-GB" sz="10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en-GB" sz="1200" b="0" i="1" u="none" strike="noStrike" dirty="0">
                          <a:effectLst/>
                          <a:latin typeface="Arial"/>
                        </a:rPr>
                        <a:t>agricultural sites in the countryside will be approved if they are</a:t>
                      </a:r>
                    </a:p>
                  </a:txBody>
                  <a:tcPr marL="9525" marR="9525" marT="9525" marB="0" anchor="b">
                    <a:lnL>
                      <a:noFill/>
                    </a:lnL>
                    <a:lnR>
                      <a:noFill/>
                    </a:lnR>
                    <a:lnT>
                      <a:noFill/>
                    </a:lnT>
                    <a:lnB>
                      <a:noFill/>
                    </a:lnB>
                  </a:tcPr>
                </a:tc>
              </a:tr>
              <a:tr h="161925">
                <a:tc>
                  <a:txBody>
                    <a:bodyPr/>
                    <a:lstStyle/>
                    <a:p>
                      <a:pPr algn="ctr" fontAlgn="b"/>
                      <a:endParaRPr lang="en-GB" sz="10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en-GB" sz="1200" b="0" i="1" u="none" strike="noStrike" dirty="0">
                          <a:effectLst/>
                          <a:latin typeface="Arial"/>
                        </a:rPr>
                        <a:t>considered acceptable when considered in terms of their:</a:t>
                      </a:r>
                    </a:p>
                  </a:txBody>
                  <a:tcPr marL="9525" marR="9525" marT="9525" marB="0" anchor="b">
                    <a:lnL>
                      <a:noFill/>
                    </a:lnL>
                    <a:lnR>
                      <a:noFill/>
                    </a:lnR>
                    <a:lnT>
                      <a:noFill/>
                    </a:lnT>
                    <a:lnB>
                      <a:noFill/>
                    </a:lnB>
                  </a:tcPr>
                </a:tc>
              </a:tr>
              <a:tr h="161925">
                <a:tc>
                  <a:txBody>
                    <a:bodyPr/>
                    <a:lstStyle/>
                    <a:p>
                      <a:pPr algn="ctr" fontAlgn="b"/>
                      <a:endParaRPr lang="en-GB" sz="10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en-GB" sz="1200" b="0" i="1" u="none" strike="noStrike" dirty="0">
                          <a:effectLst/>
                          <a:latin typeface="Arial"/>
                        </a:rPr>
                        <a:t>· Scale, layout and design in relation to their setting;</a:t>
                      </a:r>
                    </a:p>
                  </a:txBody>
                  <a:tcPr marL="9525" marR="9525" marT="9525" marB="0" anchor="b">
                    <a:lnL>
                      <a:noFill/>
                    </a:lnL>
                    <a:lnR>
                      <a:noFill/>
                    </a:lnR>
                    <a:lnT>
                      <a:noFill/>
                    </a:lnT>
                    <a:lnB>
                      <a:noFill/>
                    </a:lnB>
                  </a:tcPr>
                </a:tc>
              </a:tr>
              <a:tr h="161925">
                <a:tc>
                  <a:txBody>
                    <a:bodyPr/>
                    <a:lstStyle/>
                    <a:p>
                      <a:pPr algn="ctr" fontAlgn="b"/>
                      <a:endParaRPr lang="en-GB" sz="10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en-GB" sz="1200" b="0" i="1" u="none" strike="noStrike" dirty="0">
                          <a:effectLst/>
                          <a:latin typeface="Arial"/>
                        </a:rPr>
                        <a:t>· Assimilation into the rural setting and impact on the surrounding</a:t>
                      </a:r>
                    </a:p>
                  </a:txBody>
                  <a:tcPr marL="9525" marR="9525" marT="9525" marB="0" anchor="b">
                    <a:lnL>
                      <a:noFill/>
                    </a:lnL>
                    <a:lnR>
                      <a:noFill/>
                    </a:lnR>
                    <a:lnT>
                      <a:noFill/>
                    </a:lnT>
                    <a:lnB>
                      <a:noFill/>
                    </a:lnB>
                  </a:tcPr>
                </a:tc>
              </a:tr>
              <a:tr h="161925">
                <a:tc>
                  <a:txBody>
                    <a:bodyPr/>
                    <a:lstStyle/>
                    <a:p>
                      <a:pPr algn="ctr" fontAlgn="b"/>
                      <a:endParaRPr lang="en-GB" sz="10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en-GB" sz="1200" b="0" i="1" u="none" strike="noStrike" dirty="0">
                          <a:effectLst/>
                          <a:latin typeface="Arial"/>
                        </a:rPr>
                        <a:t>countryside when assessed against the findings of the Landscape</a:t>
                      </a:r>
                    </a:p>
                  </a:txBody>
                  <a:tcPr marL="9525" marR="9525" marT="9525" marB="0" anchor="b">
                    <a:lnL>
                      <a:noFill/>
                    </a:lnL>
                    <a:lnR>
                      <a:noFill/>
                    </a:lnR>
                    <a:lnT>
                      <a:noFill/>
                    </a:lnT>
                    <a:lnB>
                      <a:noFill/>
                    </a:lnB>
                  </a:tcPr>
                </a:tc>
              </a:tr>
              <a:tr h="161925">
                <a:tc>
                  <a:txBody>
                    <a:bodyPr/>
                    <a:lstStyle/>
                    <a:p>
                      <a:pPr algn="ctr" fontAlgn="b"/>
                      <a:endParaRPr lang="en-GB" sz="10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en-GB" sz="1200" b="0" i="1" u="none" strike="noStrike" dirty="0">
                          <a:effectLst/>
                          <a:latin typeface="Arial"/>
                        </a:rPr>
                        <a:t>Character Assessment;</a:t>
                      </a:r>
                    </a:p>
                  </a:txBody>
                  <a:tcPr marL="9525" marR="9525" marT="9525" marB="0" anchor="b">
                    <a:lnL>
                      <a:noFill/>
                    </a:lnL>
                    <a:lnR>
                      <a:noFill/>
                    </a:lnR>
                    <a:lnT>
                      <a:noFill/>
                    </a:lnT>
                    <a:lnB>
                      <a:noFill/>
                    </a:lnB>
                  </a:tcPr>
                </a:tc>
              </a:tr>
              <a:tr h="161925">
                <a:tc>
                  <a:txBody>
                    <a:bodyPr/>
                    <a:lstStyle/>
                    <a:p>
                      <a:pPr algn="ctr" fontAlgn="b"/>
                      <a:endParaRPr lang="en-GB" sz="10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en-GB" sz="1200" b="0" i="1" u="none" strike="noStrike" dirty="0">
                          <a:effectLst/>
                          <a:latin typeface="Arial"/>
                        </a:rPr>
                        <a:t>· Relationship with the road network and neighbouring rural</a:t>
                      </a:r>
                    </a:p>
                  </a:txBody>
                  <a:tcPr marL="9525" marR="9525" marT="9525" marB="0" anchor="b">
                    <a:lnL>
                      <a:noFill/>
                    </a:lnL>
                    <a:lnR>
                      <a:noFill/>
                    </a:lnR>
                    <a:lnT>
                      <a:noFill/>
                    </a:lnT>
                    <a:lnB>
                      <a:noFill/>
                    </a:lnB>
                  </a:tcPr>
                </a:tc>
              </a:tr>
              <a:tr h="161925">
                <a:tc>
                  <a:txBody>
                    <a:bodyPr/>
                    <a:lstStyle/>
                    <a:p>
                      <a:pPr algn="ctr" fontAlgn="b"/>
                      <a:endParaRPr lang="en-GB" sz="10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en-GB" sz="1200" b="0" i="1" u="none" strike="noStrike" dirty="0">
                          <a:effectLst/>
                          <a:latin typeface="Arial"/>
                        </a:rPr>
                        <a:t>settlements;</a:t>
                      </a:r>
                    </a:p>
                  </a:txBody>
                  <a:tcPr marL="9525" marR="9525" marT="9525" marB="0" anchor="b">
                    <a:lnL>
                      <a:noFill/>
                    </a:lnL>
                    <a:lnR>
                      <a:noFill/>
                    </a:lnR>
                    <a:lnT>
                      <a:noFill/>
                    </a:lnT>
                    <a:lnB>
                      <a:noFill/>
                    </a:lnB>
                  </a:tcPr>
                </a:tc>
              </a:tr>
              <a:tr h="161925">
                <a:tc>
                  <a:txBody>
                    <a:bodyPr/>
                    <a:lstStyle/>
                    <a:p>
                      <a:pPr algn="ctr" fontAlgn="b"/>
                      <a:endParaRPr lang="en-GB" sz="10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en-GB" sz="1200" b="0" i="1" u="none" strike="noStrike" dirty="0">
                          <a:effectLst/>
                          <a:latin typeface="Arial"/>
                        </a:rPr>
                        <a:t>· Potential impact on existing local retail facilities;</a:t>
                      </a:r>
                    </a:p>
                  </a:txBody>
                  <a:tcPr marL="9525" marR="9525" marT="9525" marB="0" anchor="b">
                    <a:lnL>
                      <a:noFill/>
                    </a:lnL>
                    <a:lnR>
                      <a:noFill/>
                    </a:lnR>
                    <a:lnT>
                      <a:noFill/>
                    </a:lnT>
                    <a:lnB>
                      <a:noFill/>
                    </a:lnB>
                  </a:tcPr>
                </a:tc>
              </a:tr>
              <a:tr h="161925">
                <a:tc>
                  <a:txBody>
                    <a:bodyPr/>
                    <a:lstStyle/>
                    <a:p>
                      <a:pPr algn="ctr" fontAlgn="b"/>
                      <a:endParaRPr lang="en-GB" sz="10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en-GB" sz="1200" b="0" i="1" u="none" strike="noStrike" dirty="0">
                          <a:effectLst/>
                          <a:latin typeface="Arial"/>
                        </a:rPr>
                        <a:t>· Provision of suitable vehicular and pedestrian access arrangements;</a:t>
                      </a:r>
                    </a:p>
                  </a:txBody>
                  <a:tcPr marL="9525" marR="9525" marT="9525" marB="0" anchor="b">
                    <a:lnL>
                      <a:noFill/>
                    </a:lnL>
                    <a:lnR>
                      <a:noFill/>
                    </a:lnR>
                    <a:lnT>
                      <a:noFill/>
                    </a:lnT>
                    <a:lnB>
                      <a:noFill/>
                    </a:lnB>
                  </a:tcPr>
                </a:tc>
              </a:tr>
              <a:tr h="161925">
                <a:tc>
                  <a:txBody>
                    <a:bodyPr/>
                    <a:lstStyle/>
                    <a:p>
                      <a:pPr algn="ctr" fontAlgn="b"/>
                      <a:endParaRPr lang="en-GB" sz="10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en-GB" sz="1200" b="0" i="1" u="none" strike="noStrike" dirty="0">
                          <a:effectLst/>
                          <a:latin typeface="Arial"/>
                        </a:rPr>
                        <a:t>Proposals for redevelopment will require evidence that an agricultural,</a:t>
                      </a:r>
                    </a:p>
                  </a:txBody>
                  <a:tcPr marL="9525" marR="9525" marT="9525" marB="0" anchor="b">
                    <a:lnL>
                      <a:noFill/>
                    </a:lnL>
                    <a:lnR>
                      <a:noFill/>
                    </a:lnR>
                    <a:lnT>
                      <a:noFill/>
                    </a:lnT>
                    <a:lnB>
                      <a:noFill/>
                    </a:lnB>
                  </a:tcPr>
                </a:tc>
              </a:tr>
              <a:tr h="161925">
                <a:tc>
                  <a:txBody>
                    <a:bodyPr/>
                    <a:lstStyle/>
                    <a:p>
                      <a:pPr algn="ctr" fontAlgn="b"/>
                      <a:endParaRPr lang="en-GB" sz="10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en-GB" sz="1200" b="0" i="1" u="none" strike="noStrike" dirty="0">
                          <a:effectLst/>
                          <a:latin typeface="Arial"/>
                        </a:rPr>
                        <a:t>market gardening or horticultural nursery use is not viable.</a:t>
                      </a:r>
                    </a:p>
                  </a:txBody>
                  <a:tcPr marL="9525" marR="9525" marT="9525" marB="0" anchor="b">
                    <a:lnL>
                      <a:noFill/>
                    </a:lnL>
                    <a:lnR>
                      <a:noFill/>
                    </a:lnR>
                    <a:lnT>
                      <a:noFill/>
                    </a:lnT>
                    <a:lnB>
                      <a:noFill/>
                    </a:lnB>
                  </a:tcPr>
                </a:tc>
              </a:tr>
              <a:tr h="55215">
                <a:tc>
                  <a:txBody>
                    <a:bodyPr/>
                    <a:lstStyle/>
                    <a:p>
                      <a:pPr algn="ctr" fontAlgn="b"/>
                      <a:endParaRPr lang="en-GB" sz="10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en-GB" sz="1200" b="0" i="1" u="none" strike="noStrike" dirty="0">
                          <a:effectLst/>
                          <a:latin typeface="Arial"/>
                        </a:rPr>
                        <a:t>Proposals will be approved if they are considered acceptable against the above criteria</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3144315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Rectangle 2"/>
          <p:cNvSpPr/>
          <p:nvPr/>
        </p:nvSpPr>
        <p:spPr>
          <a:xfrm>
            <a:off x="539552" y="1844824"/>
            <a:ext cx="8424936" cy="2554545"/>
          </a:xfrm>
          <a:prstGeom prst="rect">
            <a:avLst/>
          </a:prstGeom>
        </p:spPr>
        <p:txBody>
          <a:bodyPr wrap="square">
            <a:spAutoFit/>
          </a:bodyPr>
          <a:lstStyle/>
          <a:p>
            <a:r>
              <a:rPr lang="en-GB" sz="3200" dirty="0" smtClean="0"/>
              <a:t>The policy demonstrates that a commercial development would be acceptable so why not a residential one?   Residential buildings are smaller in scale than commercial buildings and more easily assimilated in the surroundings.</a:t>
            </a:r>
          </a:p>
        </p:txBody>
      </p:sp>
    </p:spTree>
    <p:extLst>
      <p:ext uri="{BB962C8B-B14F-4D97-AF65-F5344CB8AC3E}">
        <p14:creationId xmlns:p14="http://schemas.microsoft.com/office/powerpoint/2010/main" val="4222403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Village Hall Car Park</a:t>
            </a:r>
            <a:endParaRPr lang="en-GB" dirty="0"/>
          </a:p>
        </p:txBody>
      </p:sp>
      <p:sp>
        <p:nvSpPr>
          <p:cNvPr id="4" name="TextBox 3"/>
          <p:cNvSpPr txBox="1"/>
          <p:nvPr/>
        </p:nvSpPr>
        <p:spPr>
          <a:xfrm>
            <a:off x="1115616" y="1628800"/>
            <a:ext cx="7100619" cy="369332"/>
          </a:xfrm>
          <a:prstGeom prst="rect">
            <a:avLst/>
          </a:prstGeom>
          <a:noFill/>
        </p:spPr>
        <p:txBody>
          <a:bodyPr wrap="square" rtlCol="0">
            <a:spAutoFit/>
          </a:bodyPr>
          <a:lstStyle/>
          <a:p>
            <a:r>
              <a:rPr lang="en-GB" dirty="0" smtClean="0"/>
              <a:t>Cost of building the car park for about 40 cars is likely to exceed £50,000</a:t>
            </a:r>
            <a:endParaRPr lang="en-GB" dirty="0"/>
          </a:p>
        </p:txBody>
      </p:sp>
      <p:sp>
        <p:nvSpPr>
          <p:cNvPr id="5" name="TextBox 4"/>
          <p:cNvSpPr txBox="1"/>
          <p:nvPr/>
        </p:nvSpPr>
        <p:spPr>
          <a:xfrm>
            <a:off x="1187624" y="2564904"/>
            <a:ext cx="5655014" cy="646331"/>
          </a:xfrm>
          <a:prstGeom prst="rect">
            <a:avLst/>
          </a:prstGeom>
          <a:noFill/>
        </p:spPr>
        <p:txBody>
          <a:bodyPr wrap="square" rtlCol="0">
            <a:spAutoFit/>
          </a:bodyPr>
          <a:lstStyle/>
          <a:p>
            <a:r>
              <a:rPr lang="en-GB" dirty="0" smtClean="0"/>
              <a:t>Annual excess income from Village hall is about £2,000 --assuming no major maintenance items. </a:t>
            </a:r>
            <a:endParaRPr lang="en-GB" dirty="0"/>
          </a:p>
        </p:txBody>
      </p:sp>
      <p:sp>
        <p:nvSpPr>
          <p:cNvPr id="6" name="TextBox 5"/>
          <p:cNvSpPr txBox="1"/>
          <p:nvPr/>
        </p:nvSpPr>
        <p:spPr>
          <a:xfrm>
            <a:off x="1187624" y="3501008"/>
            <a:ext cx="4636915" cy="369332"/>
          </a:xfrm>
          <a:prstGeom prst="rect">
            <a:avLst/>
          </a:prstGeom>
          <a:noFill/>
        </p:spPr>
        <p:txBody>
          <a:bodyPr wrap="square" rtlCol="0">
            <a:spAutoFit/>
          </a:bodyPr>
          <a:lstStyle/>
          <a:p>
            <a:r>
              <a:rPr lang="en-GB" dirty="0" smtClean="0"/>
              <a:t>No grants are available for building car parks</a:t>
            </a:r>
            <a:endParaRPr lang="en-GB" dirty="0"/>
          </a:p>
        </p:txBody>
      </p:sp>
      <p:sp>
        <p:nvSpPr>
          <p:cNvPr id="7" name="TextBox 6"/>
          <p:cNvSpPr txBox="1"/>
          <p:nvPr/>
        </p:nvSpPr>
        <p:spPr>
          <a:xfrm>
            <a:off x="1187624" y="4525862"/>
            <a:ext cx="7028611" cy="923330"/>
          </a:xfrm>
          <a:prstGeom prst="rect">
            <a:avLst/>
          </a:prstGeom>
          <a:noFill/>
        </p:spPr>
        <p:txBody>
          <a:bodyPr wrap="square" rtlCol="0">
            <a:spAutoFit/>
          </a:bodyPr>
          <a:lstStyle/>
          <a:p>
            <a:r>
              <a:rPr lang="en-GB" dirty="0" smtClean="0"/>
              <a:t>Average Community Infrastructure Levy raised per house about £500 for local facilities of which the village hall is part.  Do you wish to see say 200 houses built in order to raise the necessary funds for the car park?</a:t>
            </a:r>
            <a:endParaRPr lang="en-GB" dirty="0"/>
          </a:p>
        </p:txBody>
      </p:sp>
    </p:spTree>
    <p:extLst>
      <p:ext uri="{BB962C8B-B14F-4D97-AF65-F5344CB8AC3E}">
        <p14:creationId xmlns:p14="http://schemas.microsoft.com/office/powerpoint/2010/main" val="1908500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Funding for the Car Park</a:t>
            </a:r>
            <a:endParaRPr lang="en-GB" dirty="0"/>
          </a:p>
        </p:txBody>
      </p:sp>
      <p:sp>
        <p:nvSpPr>
          <p:cNvPr id="3" name="TextBox 2"/>
          <p:cNvSpPr txBox="1"/>
          <p:nvPr/>
        </p:nvSpPr>
        <p:spPr>
          <a:xfrm>
            <a:off x="1043608" y="1907540"/>
            <a:ext cx="7704856" cy="923330"/>
          </a:xfrm>
          <a:prstGeom prst="rect">
            <a:avLst/>
          </a:prstGeom>
          <a:noFill/>
        </p:spPr>
        <p:txBody>
          <a:bodyPr wrap="square" rtlCol="0">
            <a:spAutoFit/>
          </a:bodyPr>
          <a:lstStyle/>
          <a:p>
            <a:r>
              <a:rPr lang="en-GB" dirty="0" smtClean="0"/>
              <a:t>Many of you have contributed to the purchase of the land.  Are you now prepared for many years of fund raising? Would you prefer an large increase in houses to fund the car park?</a:t>
            </a:r>
            <a:endParaRPr lang="en-GB" dirty="0"/>
          </a:p>
        </p:txBody>
      </p:sp>
      <p:sp>
        <p:nvSpPr>
          <p:cNvPr id="4" name="TextBox 3"/>
          <p:cNvSpPr txBox="1"/>
          <p:nvPr/>
        </p:nvSpPr>
        <p:spPr>
          <a:xfrm>
            <a:off x="1043608" y="3429000"/>
            <a:ext cx="7056784" cy="923330"/>
          </a:xfrm>
          <a:prstGeom prst="rect">
            <a:avLst/>
          </a:prstGeom>
          <a:noFill/>
        </p:spPr>
        <p:txBody>
          <a:bodyPr wrap="square" rtlCol="0">
            <a:spAutoFit/>
          </a:bodyPr>
          <a:lstStyle/>
          <a:p>
            <a:r>
              <a:rPr lang="en-GB" dirty="0" smtClean="0"/>
              <a:t>With village support for our redevelopment, we can fund the necessary £50,000 to build the car park  say within 9 months, after planning permission approval as part of the development cost. </a:t>
            </a:r>
            <a:endParaRPr lang="en-GB" dirty="0"/>
          </a:p>
        </p:txBody>
      </p:sp>
      <p:sp>
        <p:nvSpPr>
          <p:cNvPr id="5" name="TextBox 4"/>
          <p:cNvSpPr txBox="1"/>
          <p:nvPr/>
        </p:nvSpPr>
        <p:spPr>
          <a:xfrm>
            <a:off x="1115616" y="5085184"/>
            <a:ext cx="7200800" cy="1200329"/>
          </a:xfrm>
          <a:prstGeom prst="rect">
            <a:avLst/>
          </a:prstGeom>
          <a:noFill/>
        </p:spPr>
        <p:txBody>
          <a:bodyPr wrap="square" rtlCol="0">
            <a:spAutoFit/>
          </a:bodyPr>
          <a:lstStyle/>
          <a:p>
            <a:r>
              <a:rPr lang="en-GB" dirty="0" smtClean="0"/>
              <a:t>We envisage a direct contract with the village hall so that funds are not diverted  by Central  Bedfordshire .  Funds currently raised by section 106 agreements and CIL are allocated as Central Beds sees fit, not always to the communities most affected.</a:t>
            </a:r>
            <a:endParaRPr lang="en-GB" dirty="0"/>
          </a:p>
        </p:txBody>
      </p:sp>
    </p:spTree>
    <p:extLst>
      <p:ext uri="{BB962C8B-B14F-4D97-AF65-F5344CB8AC3E}">
        <p14:creationId xmlns:p14="http://schemas.microsoft.com/office/powerpoint/2010/main" val="3999478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TotalTime>
  <Words>1565</Words>
  <Application>Microsoft Office PowerPoint</Application>
  <PresentationFormat>On-screen Show (4:3)</PresentationFormat>
  <Paragraphs>119</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Asterby &amp; Chalkcroft Nursery</vt:lpstr>
      <vt:lpstr>Why redevelop site? </vt:lpstr>
      <vt:lpstr>Why redevelop site? Long Term Prospect </vt:lpstr>
      <vt:lpstr>Long Term Prospect (contd)</vt:lpstr>
      <vt:lpstr>Alternative Uses </vt:lpstr>
      <vt:lpstr>Local Planning Policy</vt:lpstr>
      <vt:lpstr>PowerPoint Presentation</vt:lpstr>
      <vt:lpstr>Village Hall Car Park</vt:lpstr>
      <vt:lpstr>Funding for the Car Park</vt:lpstr>
      <vt:lpstr>Localism Act 2011 and Neighbourhood Planning </vt:lpstr>
      <vt:lpstr>Proposed New Local Development Framework (LDF)</vt:lpstr>
      <vt:lpstr>What is the Proposed Development? </vt:lpstr>
      <vt:lpstr>Existing Layout</vt:lpstr>
      <vt:lpstr>Proposed Layout</vt:lpstr>
      <vt:lpstr>Is the development too isolated? </vt:lpstr>
      <vt:lpstr>Are there too many houses?</vt:lpstr>
      <vt:lpstr>What now?</vt:lpstr>
      <vt:lpstr>Articles &amp; Research on Viability</vt:lpstr>
      <vt:lpstr>  From Horticulture Week 21st February  to 6th March  2014 </vt:lpstr>
      <vt:lpstr>From Horticulture Week 21st February  to 6th March  2014 </vt:lpstr>
      <vt:lpstr>From Horticulture Week 21st March to3rd April 2014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Asterby &amp; Chalkcroft Nursery</dc:title>
  <dc:creator>Zeus</dc:creator>
  <cp:lastModifiedBy>Carolyn</cp:lastModifiedBy>
  <cp:revision>35</cp:revision>
  <dcterms:created xsi:type="dcterms:W3CDTF">2014-09-05T10:27:10Z</dcterms:created>
  <dcterms:modified xsi:type="dcterms:W3CDTF">2014-09-09T14:21:04Z</dcterms:modified>
</cp:coreProperties>
</file>