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5" r:id="rId4"/>
    <p:sldId id="264" r:id="rId5"/>
    <p:sldId id="260" r:id="rId6"/>
    <p:sldId id="266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206A-861B-4DA5-AB2F-C5BD96FE9B6C}" type="datetimeFigureOut">
              <a:rPr lang="en-GB" smtClean="0"/>
              <a:t>13/04/2013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D214C-5ED7-4156-87D9-67AA83D4F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214C-5ED7-4156-87D9-67AA83D4F8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1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71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6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07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51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08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67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55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47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2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2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7059-2ECA-48B6-AF67-DCFDDCE14095}" type="datetimeFigureOut">
              <a:rPr lang="en-GB" smtClean="0"/>
              <a:t>13/04/2013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02BB-2509-42CA-84E0-B8974844C3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29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5"/>
          <a:stretch>
            <a:fillRect/>
          </a:stretch>
        </p:blipFill>
        <p:spPr bwMode="auto">
          <a:xfrm>
            <a:off x="1098500" y="1268760"/>
            <a:ext cx="69627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1470025"/>
          </a:xfrm>
        </p:spPr>
        <p:txBody>
          <a:bodyPr/>
          <a:lstStyle/>
          <a:p>
            <a:r>
              <a:rPr lang="en-GB" dirty="0" smtClean="0"/>
              <a:t>AGM </a:t>
            </a:r>
            <a:br>
              <a:rPr lang="en-GB" dirty="0" smtClean="0"/>
            </a:br>
            <a:r>
              <a:rPr lang="en-GB" dirty="0" smtClean="0"/>
              <a:t> April 13,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2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1435"/>
            <a:ext cx="7221488" cy="79695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Accounts Summary 2007-2012</a:t>
            </a:r>
            <a:endParaRPr lang="en-GB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734616"/>
            <a:ext cx="8041005" cy="59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Income 2012 </a:t>
            </a:r>
            <a:r>
              <a:rPr lang="en-GB" dirty="0" err="1" smtClean="0"/>
              <a:t>cf</a:t>
            </a:r>
            <a:r>
              <a:rPr lang="en-GB" dirty="0" smtClean="0"/>
              <a:t> 2011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8739"/>
            <a:ext cx="7502176" cy="56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0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Expenditure 2012 </a:t>
            </a:r>
            <a:r>
              <a:rPr lang="en-GB" dirty="0" err="1"/>
              <a:t>cf</a:t>
            </a:r>
            <a:r>
              <a:rPr lang="en-GB" dirty="0"/>
              <a:t> </a:t>
            </a:r>
            <a:r>
              <a:rPr lang="en-GB" dirty="0" smtClean="0"/>
              <a:t>2011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232755"/>
            <a:ext cx="8595741" cy="538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0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Key Points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88740"/>
            <a:ext cx="8229600" cy="5076564"/>
          </a:xfrm>
        </p:spPr>
        <p:txBody>
          <a:bodyPr>
            <a:normAutofit fontScale="77500" lnSpcReduction="20000"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GB" dirty="0" smtClean="0"/>
              <a:t>Electricity  Savings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GB" dirty="0" smtClean="0"/>
              <a:t>Changed Supplier to Scottish Power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GB" dirty="0" smtClean="0"/>
              <a:t>Slight increase due to 24/7 running during winter months</a:t>
            </a:r>
          </a:p>
          <a:p>
            <a:pPr lvl="1">
              <a:buSzPct val="75000"/>
              <a:buFont typeface="Wingdings" pitchFamily="2" charset="2"/>
              <a:buChar char="Ø"/>
            </a:pPr>
            <a:endParaRPr lang="en-GB" dirty="0" smtClean="0"/>
          </a:p>
          <a:p>
            <a:pPr lvl="1">
              <a:buSzPct val="75000"/>
              <a:buFont typeface="Wingdings" pitchFamily="2" charset="2"/>
              <a:buChar char="Ø"/>
            </a:pPr>
            <a:endParaRPr lang="en-GB" dirty="0"/>
          </a:p>
          <a:p>
            <a:pPr>
              <a:buSzPct val="75000"/>
              <a:buFont typeface="Wingdings" pitchFamily="2" charset="2"/>
              <a:buChar char="Ø"/>
            </a:pPr>
            <a:r>
              <a:rPr lang="en-GB" dirty="0" smtClean="0"/>
              <a:t>Loans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GB" dirty="0" smtClean="0"/>
              <a:t>Cleared £7213.41 in 2011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GB" dirty="0" smtClean="0"/>
              <a:t>Cleared £4150 in 2012  (Drain work)</a:t>
            </a:r>
          </a:p>
          <a:p>
            <a:pPr lvl="1">
              <a:buSzPct val="75000"/>
              <a:buFont typeface="Wingdings" pitchFamily="2" charset="2"/>
              <a:buChar char="Ø"/>
            </a:pPr>
            <a:endParaRPr lang="en-GB" dirty="0"/>
          </a:p>
          <a:p>
            <a:pPr lvl="1">
              <a:buSzPct val="75000"/>
              <a:buFont typeface="Wingdings" pitchFamily="2" charset="2"/>
              <a:buChar char="Ø"/>
            </a:pPr>
            <a:endParaRPr lang="en-GB" dirty="0" smtClean="0"/>
          </a:p>
          <a:p>
            <a:pPr>
              <a:buSzPct val="75000"/>
              <a:buFont typeface="Wingdings" pitchFamily="2" charset="2"/>
              <a:buChar char="Ø"/>
            </a:pPr>
            <a:r>
              <a:rPr lang="en-GB" dirty="0" smtClean="0"/>
              <a:t>Grant Application to WREN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GB" dirty="0" smtClean="0"/>
              <a:t>Granted awarded and project completed (£19,800)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GB" dirty="0" smtClean="0"/>
              <a:t>Trustees spend over £4000 on the project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GB" dirty="0" smtClean="0"/>
              <a:t>Many thanks to Parish Council as third party contributor (11%)</a:t>
            </a:r>
          </a:p>
          <a:p>
            <a:pPr lvl="1">
              <a:buSzPct val="75000"/>
              <a:buFont typeface="Wingdings" pitchFamily="2" charset="2"/>
              <a:buChar char="Ø"/>
            </a:pPr>
            <a:endParaRPr lang="en-GB" dirty="0" smtClean="0"/>
          </a:p>
          <a:p>
            <a:pPr lvl="1">
              <a:buSzPct val="75000"/>
              <a:buFont typeface="Wingdings" pitchFamily="2" charset="2"/>
              <a:buChar char="Ø"/>
            </a:pPr>
            <a:endParaRPr lang="en-GB" dirty="0"/>
          </a:p>
          <a:p>
            <a:pPr marL="57150" indent="0">
              <a:buSzPct val="75000"/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7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Key Points (2)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7132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GB" sz="2400" dirty="0" smtClean="0"/>
              <a:t>Event Profits up £1750 on previous year</a:t>
            </a:r>
          </a:p>
          <a:p>
            <a:pPr lvl="1">
              <a:buSzPct val="75000"/>
              <a:buFont typeface="Wingdings" pitchFamily="2" charset="2"/>
              <a:buChar char="Ø"/>
            </a:pPr>
            <a:endParaRPr lang="en-GB" sz="2000" dirty="0" smtClean="0"/>
          </a:p>
          <a:p>
            <a:pPr>
              <a:buSzPct val="75000"/>
              <a:buFont typeface="Wingdings" pitchFamily="2" charset="2"/>
              <a:buChar char="Ø"/>
            </a:pPr>
            <a:r>
              <a:rPr lang="en-GB" sz="2400" dirty="0" smtClean="0"/>
              <a:t>Private Party Bars Profitable   £1648</a:t>
            </a:r>
          </a:p>
          <a:p>
            <a:pPr lvl="1">
              <a:buSzPct val="75000"/>
              <a:buFont typeface="Wingdings" pitchFamily="2" charset="2"/>
              <a:buChar char="Ø"/>
            </a:pPr>
            <a:endParaRPr lang="en-GB" sz="2000" dirty="0" smtClean="0"/>
          </a:p>
          <a:p>
            <a:pPr>
              <a:buSzPct val="75000"/>
              <a:buFont typeface="Wingdings" pitchFamily="2" charset="2"/>
              <a:buChar char="Ø"/>
            </a:pPr>
            <a:r>
              <a:rPr lang="en-GB" sz="2400" dirty="0" smtClean="0"/>
              <a:t>Hall letting up £1300 on previous year</a:t>
            </a:r>
          </a:p>
          <a:p>
            <a:pPr>
              <a:buSzPct val="75000"/>
              <a:buFont typeface="Wingdings" pitchFamily="2" charset="2"/>
              <a:buChar char="Ø"/>
            </a:pPr>
            <a:endParaRPr lang="en-GB" sz="2400" dirty="0" smtClean="0"/>
          </a:p>
          <a:p>
            <a:pPr>
              <a:buSzPct val="75000"/>
              <a:buFont typeface="Wingdings" pitchFamily="2" charset="2"/>
              <a:buChar char="Ø"/>
            </a:pPr>
            <a:r>
              <a:rPr lang="en-GB" sz="2400" dirty="0" smtClean="0"/>
              <a:t>Maintenance &amp; Refurbishment  £9594</a:t>
            </a:r>
          </a:p>
          <a:p>
            <a:pPr>
              <a:buSzPct val="75000"/>
              <a:buFont typeface="Wingdings" pitchFamily="2" charset="2"/>
              <a:buChar char="Ø"/>
            </a:pPr>
            <a:endParaRPr lang="en-GB" sz="2400" dirty="0" smtClean="0"/>
          </a:p>
          <a:p>
            <a:pPr>
              <a:buSzPct val="75000"/>
              <a:buFont typeface="Wingdings" pitchFamily="2" charset="2"/>
              <a:buChar char="Ø"/>
            </a:pPr>
            <a:r>
              <a:rPr lang="en-GB" sz="2400" dirty="0" smtClean="0"/>
              <a:t>Assets  £3800</a:t>
            </a:r>
          </a:p>
          <a:p>
            <a:pPr>
              <a:buSzPct val="75000"/>
              <a:buFont typeface="Wingdings" pitchFamily="2" charset="2"/>
              <a:buChar char="Ø"/>
            </a:pPr>
            <a:endParaRPr lang="en-GB" sz="2400" dirty="0" smtClean="0"/>
          </a:p>
          <a:p>
            <a:pPr>
              <a:buSzPct val="75000"/>
              <a:buFont typeface="Wingdings" pitchFamily="2" charset="2"/>
              <a:buChar char="Ø"/>
            </a:pPr>
            <a:r>
              <a:rPr lang="en-GB" sz="2400" dirty="0" smtClean="0"/>
              <a:t>Giving Machine   over £300 to date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65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Key Points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04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Events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Varied events but also continued to reduce costs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/>
              <a:t>Bingo </a:t>
            </a:r>
            <a:r>
              <a:rPr lang="en-GB" sz="2400" dirty="0" smtClean="0"/>
              <a:t>– monthly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Casino Night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Quiz Night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Split Whiskers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Social events for 100 club members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New Years Eve Party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Private Events – e.g. Pancakes,  Disney Party</a:t>
            </a:r>
            <a:endParaRPr lang="en-GB" sz="2400" dirty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GB" sz="2400" dirty="0" smtClean="0"/>
              <a:t>More people through the door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0126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dirty="0" smtClean="0"/>
              <a:t>OUTLOOK</a:t>
            </a:r>
            <a:r>
              <a:rPr lang="en-GB" sz="2700" dirty="0" smtClean="0"/>
              <a:t> - </a:t>
            </a:r>
            <a:r>
              <a:rPr lang="en-GB" sz="3600" dirty="0" smtClean="0"/>
              <a:t>As Last Year - Cautious Optimism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000" dirty="0" smtClean="0"/>
              <a:t>~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Thanks to Mr E Fuller (Auditor)</a:t>
            </a:r>
            <a:br>
              <a:rPr lang="en-GB" sz="3600" dirty="0"/>
            </a:br>
            <a:r>
              <a:rPr lang="en-GB" sz="6000" dirty="0" smtClean="0"/>
              <a:t>~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/>
              <a:t>Thank you</a:t>
            </a:r>
            <a:br>
              <a:rPr lang="en-GB" dirty="0"/>
            </a:br>
            <a:r>
              <a:rPr lang="en-GB" sz="6000" dirty="0" smtClean="0"/>
              <a:t>~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Before the Formal Adoption of accounts</a:t>
            </a:r>
            <a:br>
              <a:rPr lang="en-GB" sz="3600" dirty="0" smtClean="0"/>
            </a:br>
            <a:r>
              <a:rPr lang="en-GB" sz="3600" dirty="0" smtClean="0"/>
              <a:t>are there any questions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337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170</Words>
  <Application>Microsoft Office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AGM   April 13, 2013</vt:lpstr>
      <vt:lpstr>Accounts Summary 2007-2012</vt:lpstr>
      <vt:lpstr>Income 2012 cf 2011</vt:lpstr>
      <vt:lpstr>Expenditure 2012 cf 2011</vt:lpstr>
      <vt:lpstr>Key Points (1)</vt:lpstr>
      <vt:lpstr>Key Points (2)</vt:lpstr>
      <vt:lpstr>Key Points (3)</vt:lpstr>
      <vt:lpstr>  OUTLOOK - As Last Year - Cautious Optimism ~ Thanks to Mr E Fuller (Auditor) ~ Thank you ~ Before the Formal Adoption of accounts are there any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– May 4th 2011</dc:title>
  <dc:creator>Lister</dc:creator>
  <cp:lastModifiedBy>CAL-Lenovo</cp:lastModifiedBy>
  <cp:revision>42</cp:revision>
  <dcterms:created xsi:type="dcterms:W3CDTF">2011-04-28T09:57:41Z</dcterms:created>
  <dcterms:modified xsi:type="dcterms:W3CDTF">2013-04-13T11:44:47Z</dcterms:modified>
</cp:coreProperties>
</file>